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76" r:id="rId4"/>
    <p:sldId id="288" r:id="rId5"/>
    <p:sldId id="298" r:id="rId6"/>
    <p:sldId id="343" r:id="rId7"/>
    <p:sldId id="322" r:id="rId8"/>
    <p:sldId id="323" r:id="rId9"/>
    <p:sldId id="325" r:id="rId10"/>
    <p:sldId id="344" r:id="rId11"/>
    <p:sldId id="386" r:id="rId12"/>
    <p:sldId id="387" r:id="rId13"/>
    <p:sldId id="388" r:id="rId14"/>
    <p:sldId id="380" r:id="rId15"/>
    <p:sldId id="377" r:id="rId16"/>
    <p:sldId id="378" r:id="rId17"/>
    <p:sldId id="363" r:id="rId18"/>
    <p:sldId id="364" r:id="rId19"/>
    <p:sldId id="381" r:id="rId20"/>
    <p:sldId id="382" r:id="rId21"/>
    <p:sldId id="384" r:id="rId22"/>
    <p:sldId id="385" r:id="rId23"/>
    <p:sldId id="265" r:id="rId24"/>
  </p:sldIdLst>
  <p:sldSz cx="18288000" cy="10287000"/>
  <p:notesSz cx="6858000" cy="9144000"/>
  <p:embeddedFontLst>
    <p:embeddedFont>
      <p:font typeface="TDTD한강고딕" panose="020B0600000101010101" charset="-127"/>
      <p:regular r:id="rId26"/>
    </p:embeddedFont>
    <p:embeddedFont>
      <p:font typeface="윤고딕" panose="020B0600000101010101" charset="-127"/>
      <p:regular r:id="rId27"/>
    </p:embeddedFont>
    <p:embeddedFont>
      <p:font typeface="Aleo" panose="00000500000000000000" pitchFamily="2" charset="0"/>
      <p:regular r:id="rId28"/>
      <p:bold r:id="rId29"/>
      <p:italic r:id="rId30"/>
      <p:boldItalic r:id="rId31"/>
    </p:embeddedFont>
    <p:embeddedFont>
      <p:font typeface="Anton" pitchFamily="2" charset="0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1FF"/>
    <a:srgbClr val="9BBB59"/>
    <a:srgbClr val="8064A2"/>
    <a:srgbClr val="4BACC6"/>
    <a:srgbClr val="FFC000"/>
    <a:srgbClr val="7F7F7F"/>
    <a:srgbClr val="D9D9D9"/>
    <a:srgbClr val="C0504D"/>
    <a:srgbClr val="C76361"/>
    <a:srgbClr val="6AC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5879" autoAdjust="0"/>
  </p:normalViewPr>
  <p:slideViewPr>
    <p:cSldViewPr>
      <p:cViewPr varScale="1">
        <p:scale>
          <a:sx n="69" d="100"/>
          <a:sy n="69" d="100"/>
        </p:scale>
        <p:origin x="120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EACD-5822-41E2-BBAE-A639FDFE52BE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B90CC-3750-4D3C-ACD7-C0C4E7DE4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4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807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7046-D0CE-947D-6508-E037CBE9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015AC4-63B2-8898-6829-2924C7026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D1906-4CC3-9DC9-A746-93F17C3CB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BA9D01-861D-ADE3-8F8D-77EBE4B77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03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13300-EBF6-0188-B0D5-215C1F3BF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1A7083-C15D-B989-6DA7-B11BDA432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C003FD-C949-8052-7381-EBD6A5A1E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E577A3-0FC3-0E05-8549-FC553869C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870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CA1E1-BF13-B466-CEAB-3B5D8BBD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181D17-D85D-367B-B834-1DB68B354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48E728-E4AC-BC23-16A3-F6912F28F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322867-E345-C390-207B-F0FCB2577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526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25282-60C9-FEE5-28CC-5018EB8E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D49FA8-5850-2C8D-414C-FDF02E8AB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C027E8-332C-90F0-9C0E-1E678AEDC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F8B76-A6F8-9F7A-A311-CBFBF59D6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6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3A0E4-2A9C-EDA0-B028-13E5659B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59212-1336-EC3A-A9A6-C0C797D3C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01F8FA-A58B-D57E-B1F8-590890456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476B49-D1C9-B1EF-6F8E-1E8446CA1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4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40BE4-E1E3-C0C5-2624-6DB2866D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20F74C-57D4-27CC-44B5-535AAB7BB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8490A-F366-0FE1-C73A-D0F72FB7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07B1A-FEC0-CA89-D7E8-AFD4403DD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1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7869" y="4370243"/>
            <a:ext cx="1211226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9600" b="1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Sony Store</a:t>
            </a:r>
            <a:endParaRPr lang="en-US" altLang="ko-KR" sz="7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3963" y="7824599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ko-KR" altLang="en-US" sz="2077" dirty="0" err="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박재한</a:t>
            </a:r>
            <a:r>
              <a:rPr lang="ko-KR" alt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   박진수    이승현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459547" y="2324100"/>
            <a:ext cx="11368907" cy="827020"/>
          </a:xfrm>
          <a:custGeom>
            <a:avLst/>
            <a:gdLst/>
            <a:ahLst/>
            <a:cxnLst/>
            <a:rect l="l" t="t" r="r" b="b"/>
            <a:pathLst>
              <a:path w="3626584" h="263812">
                <a:moveTo>
                  <a:pt x="68097" y="0"/>
                </a:moveTo>
                <a:lnTo>
                  <a:pt x="3558487" y="0"/>
                </a:lnTo>
                <a:cubicBezTo>
                  <a:pt x="3596096" y="0"/>
                  <a:pt x="3626584" y="30488"/>
                  <a:pt x="3626584" y="68097"/>
                </a:cubicBezTo>
                <a:lnTo>
                  <a:pt x="3626584" y="195715"/>
                </a:lnTo>
                <a:cubicBezTo>
                  <a:pt x="3626584" y="233324"/>
                  <a:pt x="3596096" y="263812"/>
                  <a:pt x="3558487" y="263812"/>
                </a:cubicBezTo>
                <a:lnTo>
                  <a:pt x="68097" y="263812"/>
                </a:lnTo>
                <a:cubicBezTo>
                  <a:pt x="30488" y="263812"/>
                  <a:pt x="0" y="233324"/>
                  <a:pt x="0" y="195715"/>
                </a:cubicBezTo>
                <a:lnTo>
                  <a:pt x="0" y="68097"/>
                </a:lnTo>
                <a:cubicBezTo>
                  <a:pt x="0" y="30488"/>
                  <a:pt x="30488" y="0"/>
                  <a:pt x="680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FFFFFF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WEB3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전자지갑 </a:t>
            </a:r>
            <a:r>
              <a:rPr lang="ko-KR" altLang="en-US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풀스택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개발자</a:t>
            </a:r>
          </a:p>
        </p:txBody>
      </p: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FB30120-E231-4BA3-0C38-506B21C230A2}"/>
              </a:ext>
            </a:extLst>
          </p:cNvPr>
          <p:cNvSpPr txBox="1"/>
          <p:nvPr/>
        </p:nvSpPr>
        <p:spPr>
          <a:xfrm>
            <a:off x="3087869" y="5630394"/>
            <a:ext cx="12112263" cy="1341906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관리자 기능 </a:t>
            </a:r>
            <a:r>
              <a:rPr lang="en-US" altLang="ko-KR" sz="3200" b="1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8724C-AC1D-3F45-9A47-D6A290E9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F28CB1-C423-4431-AA8F-40D967A03F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1E9D12-4984-7601-C4F0-CD8AAA089BC7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0D69F07E-27C3-E94F-1BCE-CE516802D6A7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테스트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393AE02E-99B0-9E6B-3FF4-45BED45A25AC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0907F76-2496-2345-8824-4E00ACCB09CD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43F3DD22-6ED6-6376-39C4-42859651541F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75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623C8-64E9-E427-C724-3FDC13218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31B995-01FA-DC51-A3A3-9A514A9DB9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A440BB37-E036-1763-08C4-50222797B40A}"/>
              </a:ext>
            </a:extLst>
          </p:cNvPr>
          <p:cNvSpPr txBox="1"/>
          <p:nvPr/>
        </p:nvSpPr>
        <p:spPr>
          <a:xfrm>
            <a:off x="1699536" y="425728"/>
            <a:ext cx="94256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단위 테스트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en-US" altLang="ko-KR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MyBatis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5066080E-AB73-7AE5-55C5-F1FD1EC18B24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541C50D9-1AC0-2C70-D6C7-3D94E503093C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8EF06254-7149-4645-2438-D8039F3194C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527935-2FBA-8929-96CD-BDC47153D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1228" b="35428"/>
          <a:stretch/>
        </p:blipFill>
        <p:spPr>
          <a:xfrm>
            <a:off x="2067500" y="1709100"/>
            <a:ext cx="7048581" cy="216000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CBF610A-62AB-A1C5-8D22-1B3F8F9BE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157" y="1349100"/>
            <a:ext cx="2994342" cy="288000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F8D9FB-E56F-8601-2BBA-E477DE5566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9563"/>
          <a:stretch/>
        </p:blipFill>
        <p:spPr>
          <a:xfrm>
            <a:off x="2067500" y="4687265"/>
            <a:ext cx="7506181" cy="216000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AC27BE-9074-AEA9-0F26-394BD857D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6158" y="4409830"/>
            <a:ext cx="2994342" cy="271487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8503AFD-F56A-8B5B-8D1D-720585B9D8F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9116081" y="2789100"/>
            <a:ext cx="4110076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7B44465-53C7-A85F-9DBE-E7CDA9D860B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9573681" y="5767265"/>
            <a:ext cx="3652477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9A19720-A385-759B-ABE0-A99DEC35DF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527" b="21993"/>
          <a:stretch/>
        </p:blipFill>
        <p:spPr>
          <a:xfrm>
            <a:off x="2067500" y="7593253"/>
            <a:ext cx="9809600" cy="2159993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911534E-1A8F-6605-981D-02D2365AB8A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1877100" y="8673250"/>
            <a:ext cx="1335128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6C4DA04-A852-4166-7722-69819F73B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26157" y="7303478"/>
            <a:ext cx="2994342" cy="2739541"/>
          </a:xfrm>
          <a:prstGeom prst="rect">
            <a:avLst/>
          </a:prstGeom>
          <a:ln w="28575">
            <a:solidFill>
              <a:srgbClr val="9BBB59"/>
            </a:solidFill>
          </a:ln>
        </p:spPr>
      </p:pic>
    </p:spTree>
    <p:extLst>
      <p:ext uri="{BB962C8B-B14F-4D97-AF65-F5344CB8AC3E}">
        <p14:creationId xmlns:p14="http://schemas.microsoft.com/office/powerpoint/2010/main" val="429250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D7ADB-53AA-21C1-0B67-6845B67A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CC602B-05F0-1468-1232-2485E136A0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6D5C57A6-C9BE-D2AF-E701-6FD5CDCFC062}"/>
              </a:ext>
            </a:extLst>
          </p:cNvPr>
          <p:cNvSpPr txBox="1"/>
          <p:nvPr/>
        </p:nvSpPr>
        <p:spPr>
          <a:xfrm>
            <a:off x="1699536" y="425728"/>
            <a:ext cx="94256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단위 테스트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(Service)</a:t>
            </a: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94AF9C03-6CE8-CB43-9D37-BCF9C78BD293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EF687ECA-755E-B1C2-CB8E-7FFA06808FC0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3249D55F-BDEE-EF0B-F056-BB6F76240973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320FA7F-674D-A81D-29B2-FFC92A330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657" y="1425300"/>
            <a:ext cx="2994342" cy="288000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71768B-447E-B962-0150-994D257AE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5658" y="4486030"/>
            <a:ext cx="2994342" cy="271487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D884DE-5CC6-9B8F-E0E9-2FEF14445B1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46712" y="2865300"/>
            <a:ext cx="5598945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4D60F1-F6DA-5430-3187-81846E2293E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180849" y="5843465"/>
            <a:ext cx="5064809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FCF35D1-5BEF-2DDD-363A-C7832689E6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0051"/>
          <a:stretch/>
        </p:blipFill>
        <p:spPr>
          <a:xfrm>
            <a:off x="2369512" y="1463389"/>
            <a:ext cx="5250488" cy="2646188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6B0A71-4029-C594-04BF-1ECA860285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8622"/>
          <a:stretch/>
        </p:blipFill>
        <p:spPr>
          <a:xfrm>
            <a:off x="2369513" y="4533900"/>
            <a:ext cx="5250487" cy="266576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E88A64-8C1D-AFFF-2690-A0D7285F0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466" y="7623985"/>
            <a:ext cx="5258534" cy="2353003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67FF78F-089D-07EF-BBFF-6E5C165E514E}"/>
              </a:ext>
            </a:extLst>
          </p:cNvPr>
          <p:cNvCxnSpPr>
            <a:cxnSpLocks/>
          </p:cNvCxnSpPr>
          <p:nvPr/>
        </p:nvCxnSpPr>
        <p:spPr>
          <a:xfrm>
            <a:off x="7620000" y="8739065"/>
            <a:ext cx="4590742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EC60490-A0F0-5E09-D465-1FD6D4468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5657" y="7391193"/>
            <a:ext cx="2994342" cy="2695743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35833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75200-F0D7-08C4-F51C-2A1319691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C2CE85-BB77-1FE1-11C9-D50BFA2833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CA9DE4D0-FE33-3DF8-D011-79701F70F708}"/>
              </a:ext>
            </a:extLst>
          </p:cNvPr>
          <p:cNvSpPr txBox="1"/>
          <p:nvPr/>
        </p:nvSpPr>
        <p:spPr>
          <a:xfrm>
            <a:off x="1699536" y="425728"/>
            <a:ext cx="142262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단위 테스트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(Restful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테스트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 </a:t>
            </a:r>
            <a:r>
              <a:rPr lang="en-US" altLang="ko-KR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Thunderclient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98901024-76B7-1B96-D5FD-8EC530A4D61D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E3096695-76B3-9A73-E6B2-68F1D5D6EB7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4E21766A-4F8E-1629-A0C9-ED0FFFA2A4DF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7C29144-74B3-C610-3B6E-16CE9DE9485A}"/>
              </a:ext>
            </a:extLst>
          </p:cNvPr>
          <p:cNvGrpSpPr/>
          <p:nvPr/>
        </p:nvGrpSpPr>
        <p:grpSpPr>
          <a:xfrm>
            <a:off x="762000" y="1861862"/>
            <a:ext cx="5334000" cy="7923673"/>
            <a:chOff x="762000" y="1861862"/>
            <a:chExt cx="5334000" cy="7923673"/>
          </a:xfrm>
        </p:grpSpPr>
        <p:pic>
          <p:nvPicPr>
            <p:cNvPr id="4" name="그림 3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D5CF247B-4611-9CE7-13D0-7C8CCAB4D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06"/>
            <a:stretch/>
          </p:blipFill>
          <p:spPr>
            <a:xfrm>
              <a:off x="762000" y="2533794"/>
              <a:ext cx="5334000" cy="7251741"/>
            </a:xfrm>
            <a:prstGeom prst="rect">
              <a:avLst/>
            </a:prstGeom>
            <a:ln w="28575">
              <a:solidFill>
                <a:srgbClr val="5271FF"/>
              </a:solidFill>
            </a:ln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C9DB863-09C5-A121-CDD7-401258B77576}"/>
                </a:ext>
              </a:extLst>
            </p:cNvPr>
            <p:cNvSpPr/>
            <p:nvPr/>
          </p:nvSpPr>
          <p:spPr>
            <a:xfrm>
              <a:off x="2469628" y="1861862"/>
              <a:ext cx="1918744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TDTD한강고딕"/>
                  <a:ea typeface="TDTD한강고딕"/>
                  <a:sym typeface="TDTD한강고딕"/>
                </a:rPr>
                <a:t>총 매출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8A800CA-A88A-F875-6BC2-C511F9B37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533795"/>
            <a:ext cx="5334000" cy="7257905"/>
          </a:xfrm>
          <a:prstGeom prst="rect">
            <a:avLst/>
          </a:prstGeom>
          <a:ln w="28575">
            <a:solidFill>
              <a:srgbClr val="5271FF"/>
            </a:solidFill>
          </a:ln>
        </p:spPr>
      </p:pic>
      <p:sp>
        <p:nvSpPr>
          <p:cNvPr id="6" name="사각형: 둥근 모서리 4">
            <a:extLst>
              <a:ext uri="{FF2B5EF4-FFF2-40B4-BE49-F238E27FC236}">
                <a16:creationId xmlns:a16="http://schemas.microsoft.com/office/drawing/2014/main" id="{A3FC93C0-A557-3192-EB7A-C390E3234D0C}"/>
              </a:ext>
            </a:extLst>
          </p:cNvPr>
          <p:cNvSpPr/>
          <p:nvPr/>
        </p:nvSpPr>
        <p:spPr>
          <a:xfrm>
            <a:off x="8184628" y="1861862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신규 가입자 수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4F9804-B12F-4697-E762-2CF08AE11D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96" t="1667" b="34871"/>
          <a:stretch/>
        </p:blipFill>
        <p:spPr>
          <a:xfrm>
            <a:off x="12199915" y="2533794"/>
            <a:ext cx="5326085" cy="7251741"/>
          </a:xfrm>
          <a:prstGeom prst="rect">
            <a:avLst/>
          </a:prstGeom>
          <a:ln w="28575">
            <a:solidFill>
              <a:srgbClr val="5271FF"/>
            </a:solidFill>
          </a:ln>
        </p:spPr>
      </p:pic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id="{0631DB81-6F85-7BAB-8AC0-DA53E53634B6}"/>
              </a:ext>
            </a:extLst>
          </p:cNvPr>
          <p:cNvSpPr/>
          <p:nvPr/>
        </p:nvSpPr>
        <p:spPr>
          <a:xfrm>
            <a:off x="13903585" y="1861862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인기 상품 순위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0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C70EF-FD95-E42A-999D-648E76FC1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591952-C07F-4669-7358-13A6FEC5A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FA13B594-7290-87C9-B605-9F3850C6F151}"/>
              </a:ext>
            </a:extLst>
          </p:cNvPr>
          <p:cNvSpPr txBox="1"/>
          <p:nvPr/>
        </p:nvSpPr>
        <p:spPr>
          <a:xfrm>
            <a:off x="1699536" y="425728"/>
            <a:ext cx="127022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단위 테스트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(Restful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테스트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 Swagger)</a:t>
            </a: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2554D86C-2258-27D2-0A2E-5D8342E21539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4988FD82-34B5-AED7-1B34-73B917E4D17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7EEA3533-CB58-77B0-80E4-8A3559C2DB2A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5E377F-8766-6F27-983F-6C48361AC0ED}"/>
              </a:ext>
            </a:extLst>
          </p:cNvPr>
          <p:cNvGrpSpPr/>
          <p:nvPr/>
        </p:nvGrpSpPr>
        <p:grpSpPr>
          <a:xfrm>
            <a:off x="1701464" y="1638300"/>
            <a:ext cx="14885073" cy="8346394"/>
            <a:chOff x="2297768" y="0"/>
            <a:chExt cx="14885073" cy="83463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183D6F0-2FD4-81BC-5DE5-95C03994D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7005"/>
            <a:stretch/>
          </p:blipFill>
          <p:spPr>
            <a:xfrm>
              <a:off x="10087002" y="0"/>
              <a:ext cx="7095839" cy="8346394"/>
            </a:xfrm>
            <a:prstGeom prst="rect">
              <a:avLst/>
            </a:prstGeom>
            <a:ln w="28575">
              <a:solidFill>
                <a:srgbClr val="5271FF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886CC3-0AE6-C824-8127-5584AA09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97768" y="0"/>
              <a:ext cx="6879160" cy="8346394"/>
            </a:xfrm>
            <a:prstGeom prst="rect">
              <a:avLst/>
            </a:prstGeom>
            <a:ln w="28575">
              <a:solidFill>
                <a:srgbClr val="5271F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3040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8C71E-5DA9-8B5C-78FB-A54CE36A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52DEEFB-748D-9919-BDD1-6E9B16218F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C22295-3495-A937-2FB1-8C356EE10F48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D91581E4-6B4D-AEF6-5EA8-B26A932FB6C0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구현 기능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BC5AD5A0-0F97-D38A-1DE2-7BEAB483F040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7AEFFF26-71A9-3F61-EDAD-FF60412BC364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57A7C63D-BCDF-3539-7EC1-5C229DA51F94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1066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71B44-EC59-7468-1285-32BA9005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46C000-96B4-41C7-E7AE-99D612D90A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A3579091-3C52-177D-E110-02D3F998C099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클래스 다이어그램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407FF2D5-7DA4-6678-61C6-DF11FA1A5C00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BF57E1A8-8969-CB69-CAE4-DC7406AF27B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B9F99A7E-03AA-DD1F-EDE1-FE2A185478B6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4-1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DEC1FF-35FF-724B-6DE6-5D1384FB9281}"/>
              </a:ext>
            </a:extLst>
          </p:cNvPr>
          <p:cNvSpPr/>
          <p:nvPr/>
        </p:nvSpPr>
        <p:spPr>
          <a:xfrm>
            <a:off x="9487208" y="6057900"/>
            <a:ext cx="7106362" cy="407077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bIns="180000" rtlCol="0" anchor="ctr" anchorCtr="0"/>
          <a:lstStyle/>
          <a:p>
            <a:pPr>
              <a:lnSpc>
                <a:spcPts val="4000"/>
              </a:lnSpc>
              <a:spcBef>
                <a:spcPct val="0"/>
              </a:spcBef>
            </a:pPr>
            <a:r>
              <a:rPr lang="en-US" altLang="ko-KR" sz="1300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TodaySaleRestController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총 매출을 조회하는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TodaySaleScheduler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매일 새벽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시에 전날 매출 데이터를 집계하는 스케줄러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TodaySaleService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전날 매출을 추가하고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지정 기간 동안의 매출 데이터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TodayMemberRestController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주간 및 월간 신규 회원을 조회하는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TodayScheduler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매일 새벽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시에 전날 신규 회원 데이터를 집계하는 스케줄러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TodayService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신규 회원 데이터 추가 및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TodayBestProductRestController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주간 및 월간 상품 판매량을 조회하는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TodayBestProductScheduler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매일 새벽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시에 전날 판매량을 집계하는 스케줄러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TodayBestProductService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전날 판매량을 추가하고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주별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월별 판매량 데이터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:  HTTP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응답을 설정하고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데이터를 반환하는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AD20CE5-2F05-3D03-70DD-9E9BDB63F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08" y="1498625"/>
            <a:ext cx="7106362" cy="432000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11" name="그림 10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C4BC7B2-2C8B-28A6-6BC9-44BEFE742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86" y="1498625"/>
            <a:ext cx="6480000" cy="432000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415F8D3-FF2F-8210-315B-2A02442CD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86" y="6057900"/>
            <a:ext cx="6480000" cy="4070770"/>
          </a:xfrm>
          <a:prstGeom prst="rect">
            <a:avLst/>
          </a:prstGeom>
          <a:ln w="28575">
            <a:solidFill>
              <a:srgbClr val="9BBB59"/>
            </a:solidFill>
          </a:ln>
        </p:spPr>
      </p:pic>
    </p:spTree>
    <p:extLst>
      <p:ext uri="{BB962C8B-B14F-4D97-AF65-F5344CB8AC3E}">
        <p14:creationId xmlns:p14="http://schemas.microsoft.com/office/powerpoint/2010/main" val="50810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5B051-7751-3B3A-53AC-67BA92EF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5C2CC9-5E75-F134-F0E5-D2A80FD5F9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7A513B14-2099-2ED6-DF39-82C08F430B08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스케줄러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9" name="Group 25">
            <a:extLst>
              <a:ext uri="{FF2B5EF4-FFF2-40B4-BE49-F238E27FC236}">
                <a16:creationId xmlns:a16="http://schemas.microsoft.com/office/drawing/2014/main" id="{131345FC-C2F0-7F72-9BBE-EF0878B33629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87E8E239-5507-03F5-86FB-A8A25BAB45D3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22D2A129-16CE-B245-54A1-A25AE012C8DB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32F35F2-6766-7CE6-7F32-1F819F7DB544}"/>
              </a:ext>
            </a:extLst>
          </p:cNvPr>
          <p:cNvGrpSpPr/>
          <p:nvPr/>
        </p:nvGrpSpPr>
        <p:grpSpPr>
          <a:xfrm>
            <a:off x="304800" y="2319062"/>
            <a:ext cx="5760000" cy="6939238"/>
            <a:chOff x="366725" y="1861862"/>
            <a:chExt cx="5760000" cy="6939238"/>
          </a:xfrm>
        </p:grpSpPr>
        <p:pic>
          <p:nvPicPr>
            <p:cNvPr id="7" name="그림 6" descr="텍스트, 스크린샷, 도표, 평행이(가) 표시된 사진&#10;&#10;자동 생성된 설명">
              <a:extLst>
                <a:ext uri="{FF2B5EF4-FFF2-40B4-BE49-F238E27FC236}">
                  <a16:creationId xmlns:a16="http://schemas.microsoft.com/office/drawing/2014/main" id="{CE629F4B-D661-C29E-1608-1E23A27A408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25" y="3889126"/>
              <a:ext cx="5760000" cy="4911974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D3EEDB-E9BE-6A9B-D356-4DBC444AE4EE}"/>
                </a:ext>
              </a:extLst>
            </p:cNvPr>
            <p:cNvSpPr/>
            <p:nvPr/>
          </p:nvSpPr>
          <p:spPr>
            <a:xfrm>
              <a:off x="366725" y="2719500"/>
              <a:ext cx="5760000" cy="90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0550" algn="ctr">
                <a:lnSpc>
                  <a:spcPts val="26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윤고딕"/>
                  <a:ea typeface="윤고딕"/>
                  <a:cs typeface="윤고딕"/>
                  <a:sym typeface="윤고딕"/>
                </a:rPr>
                <a:t>매일 오전 </a:t>
              </a:r>
              <a:r>
                <a:rPr lang="en-US" altLang="ko-KR" sz="1600" dirty="0">
                  <a:solidFill>
                    <a:schemeClr val="tx1"/>
                  </a:solidFill>
                  <a:latin typeface="윤고딕"/>
                  <a:ea typeface="윤고딕"/>
                  <a:cs typeface="윤고딕"/>
                  <a:sym typeface="윤고딕"/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  <a:latin typeface="윤고딕"/>
                  <a:ea typeface="윤고딕"/>
                  <a:cs typeface="윤고딕"/>
                  <a:sym typeface="윤고딕"/>
                </a:rPr>
                <a:t>시에 전날 매출을 집계하여 </a:t>
              </a:r>
              <a:endPara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80550" algn="ctr">
                <a:lnSpc>
                  <a:spcPts val="2600"/>
                </a:lnSpc>
              </a:pPr>
              <a:r>
                <a:rPr lang="en-US" altLang="ko-KR" sz="1600" dirty="0" err="1">
                  <a:solidFill>
                    <a:schemeClr val="tx1"/>
                  </a:solidFill>
                  <a:latin typeface="윤고딕"/>
                  <a:ea typeface="윤고딕"/>
                  <a:cs typeface="윤고딕"/>
                  <a:sym typeface="윤고딕"/>
                </a:rPr>
                <a:t>today_sales</a:t>
              </a:r>
              <a:r>
                <a:rPr lang="en-US" altLang="ko-KR" sz="1600" dirty="0">
                  <a:solidFill>
                    <a:schemeClr val="tx1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윤고딕"/>
                  <a:ea typeface="윤고딕"/>
                  <a:cs typeface="윤고딕"/>
                  <a:sym typeface="윤고딕"/>
                </a:rPr>
                <a:t>테이블에 저장</a:t>
              </a:r>
              <a:endPara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A1AF522-0D09-1822-6349-75EB9EA388A8}"/>
                </a:ext>
              </a:extLst>
            </p:cNvPr>
            <p:cNvSpPr/>
            <p:nvPr/>
          </p:nvSpPr>
          <p:spPr>
            <a:xfrm>
              <a:off x="2287353" y="1861862"/>
              <a:ext cx="1918744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TDTD한강고딕"/>
                  <a:ea typeface="TDTD한강고딕"/>
                  <a:sym typeface="TDTD한강고딕"/>
                </a:rPr>
                <a:t>총 매출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786FD39F-EC6C-4F1F-7C11-31D76498860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86" y="4913844"/>
            <a:ext cx="5760000" cy="3776938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28C376-2320-7443-E511-F1CBADB82F84}"/>
              </a:ext>
            </a:extLst>
          </p:cNvPr>
          <p:cNvSpPr/>
          <p:nvPr/>
        </p:nvSpPr>
        <p:spPr>
          <a:xfrm>
            <a:off x="6272786" y="3176700"/>
            <a:ext cx="5760000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 algn="ctr">
              <a:lnSpc>
                <a:spcPts val="26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매일 오전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시에 등록 일자가 하루 전인 회원의 수와 날짜를 </a:t>
            </a:r>
            <a:r>
              <a:rPr lang="en-US" altLang="ko-KR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today_member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테이블에 저장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8" name="사각형: 둥근 모서리 4">
            <a:extLst>
              <a:ext uri="{FF2B5EF4-FFF2-40B4-BE49-F238E27FC236}">
                <a16:creationId xmlns:a16="http://schemas.microsoft.com/office/drawing/2014/main" id="{34C99181-20F6-0718-655F-591AFB274C71}"/>
              </a:ext>
            </a:extLst>
          </p:cNvPr>
          <p:cNvSpPr/>
          <p:nvPr/>
        </p:nvSpPr>
        <p:spPr>
          <a:xfrm>
            <a:off x="8193414" y="2319062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신규 가입자 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4">
            <a:extLst>
              <a:ext uri="{FF2B5EF4-FFF2-40B4-BE49-F238E27FC236}">
                <a16:creationId xmlns:a16="http://schemas.microsoft.com/office/drawing/2014/main" id="{28E89D0A-2FA6-6F4C-C781-EE00B3998BD4}"/>
              </a:ext>
            </a:extLst>
          </p:cNvPr>
          <p:cNvSpPr/>
          <p:nvPr/>
        </p:nvSpPr>
        <p:spPr>
          <a:xfrm>
            <a:off x="14220028" y="2319062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판매량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그림 2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A8C57F3-FE69-194C-D0FA-0327EC138BF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400" y="4913844"/>
            <a:ext cx="5760000" cy="3776938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B4ECF3-42DE-B8B5-2F7C-64D37558D1B5}"/>
              </a:ext>
            </a:extLst>
          </p:cNvPr>
          <p:cNvSpPr/>
          <p:nvPr/>
        </p:nvSpPr>
        <p:spPr>
          <a:xfrm>
            <a:off x="12299400" y="3176700"/>
            <a:ext cx="5760000" cy="9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 algn="ctr">
              <a:lnSpc>
                <a:spcPts val="26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매일 오전 </a:t>
            </a:r>
            <a:r>
              <a:rPr lang="en-US" altLang="ko-KR" sz="16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시에 전날 판매량을 집계하여 </a:t>
            </a:r>
            <a:endParaRPr lang="en-US" altLang="ko-KR" sz="16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 marL="80550" algn="ctr">
              <a:lnSpc>
                <a:spcPts val="26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today_bestproduct</a:t>
            </a:r>
            <a:r>
              <a:rPr lang="en-US" altLang="ko-KR" sz="16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테이블에 저장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C3F290D-CC5E-732E-9C0A-5241886EC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46" y="4913844"/>
            <a:ext cx="5761553" cy="377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94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837F7823-91AC-3CE8-363A-03E135D30898}"/>
              </a:ext>
            </a:extLst>
          </p:cNvPr>
          <p:cNvSpPr txBox="1"/>
          <p:nvPr/>
        </p:nvSpPr>
        <p:spPr>
          <a:xfrm>
            <a:off x="1699536" y="425728"/>
            <a:ext cx="90446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총 매출 집계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백엔드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  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4F31E087-5B2A-53E0-167B-BD7615C4D811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DDE4043D-AC90-28FD-E656-959D36AF561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066CE3B1-4929-C287-3D3D-99AB08B3A45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4-3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8" name="그림 7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A8F78567-0C4F-C840-BD78-51601B8A1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" y="2767123"/>
            <a:ext cx="8767042" cy="512183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B01E96-F521-8106-DB94-23A19166E953}"/>
              </a:ext>
            </a:extLst>
          </p:cNvPr>
          <p:cNvSpPr/>
          <p:nvPr/>
        </p:nvSpPr>
        <p:spPr>
          <a:xfrm>
            <a:off x="12384323" y="8376039"/>
            <a:ext cx="5419726" cy="729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44550"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요청받은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쿼리 파라미터에 따라 주간 또는 월간 데이터 조회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8EC75E-FF49-C868-8960-14F3A2E398ED}"/>
              </a:ext>
            </a:extLst>
          </p:cNvPr>
          <p:cNvGrpSpPr/>
          <p:nvPr/>
        </p:nvGrpSpPr>
        <p:grpSpPr>
          <a:xfrm>
            <a:off x="10303076" y="2173825"/>
            <a:ext cx="7500974" cy="3306614"/>
            <a:chOff x="10303076" y="1146167"/>
            <a:chExt cx="7500974" cy="33066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B8A9D1A-DBDD-C3C0-FD6F-D1A22DE2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3076" y="1631499"/>
              <a:ext cx="7500974" cy="2821282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6FA9928-2192-FD19-69CF-6CD98F8630C1}"/>
                </a:ext>
              </a:extLst>
            </p:cNvPr>
            <p:cNvSpPr/>
            <p:nvPr/>
          </p:nvSpPr>
          <p:spPr>
            <a:xfrm>
              <a:off x="15925801" y="1146167"/>
              <a:ext cx="1878249" cy="3397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Mapper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544076-1DBD-323C-7932-FA6B27FA48A9}"/>
              </a:ext>
            </a:extLst>
          </p:cNvPr>
          <p:cNvSpPr/>
          <p:nvPr/>
        </p:nvSpPr>
        <p:spPr>
          <a:xfrm>
            <a:off x="15925800" y="4123489"/>
            <a:ext cx="790074" cy="36033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656556-A721-9876-4C42-31CBA4F9D875}"/>
              </a:ext>
            </a:extLst>
          </p:cNvPr>
          <p:cNvGrpSpPr/>
          <p:nvPr/>
        </p:nvGrpSpPr>
        <p:grpSpPr>
          <a:xfrm>
            <a:off x="9829801" y="5892739"/>
            <a:ext cx="7974248" cy="1996216"/>
            <a:chOff x="9829801" y="4498967"/>
            <a:chExt cx="7974248" cy="199621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0C1846-5208-B78C-0E6C-294CA39B1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373" b="6263"/>
            <a:stretch/>
          </p:blipFill>
          <p:spPr>
            <a:xfrm>
              <a:off x="9829801" y="4987217"/>
              <a:ext cx="7966802" cy="1507966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FE86B4-B254-10F9-AB3F-48447ABA5001}"/>
                </a:ext>
              </a:extLst>
            </p:cNvPr>
            <p:cNvSpPr/>
            <p:nvPr/>
          </p:nvSpPr>
          <p:spPr>
            <a:xfrm>
              <a:off x="15925800" y="4498967"/>
              <a:ext cx="1878249" cy="3397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err="1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RestController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2A0D9F1-AD73-A674-2BC0-4ADCEAE777D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562600" y="4069798"/>
            <a:ext cx="4740476" cy="877241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94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55755-02FF-7656-D1F6-34819FDB0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34FEFE-C6CE-6840-8F06-CF258BB33B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E2869F99-708D-BDB1-68DA-34523E4A77FB}"/>
              </a:ext>
            </a:extLst>
          </p:cNvPr>
          <p:cNvSpPr txBox="1"/>
          <p:nvPr/>
        </p:nvSpPr>
        <p:spPr>
          <a:xfrm>
            <a:off x="1699536" y="425728"/>
            <a:ext cx="92732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신규 회원 집계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백엔드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 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A426CBB9-07CC-D07A-2408-D0934518A01B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92DE1E3B-6789-2FAF-7646-4353CCE16B55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4E7E5B88-0608-DE12-2CC3-13EF5E180F43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4-3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7" name="그림 6" descr="텍스트, 도표, 스크린샷, 평행이(가) 표시된 사진&#10;&#10;자동 생성된 설명">
            <a:extLst>
              <a:ext uri="{FF2B5EF4-FFF2-40B4-BE49-F238E27FC236}">
                <a16:creationId xmlns:a16="http://schemas.microsoft.com/office/drawing/2014/main" id="{526C998E-7D0E-EA07-8F63-B2C136EC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0" y="2125658"/>
            <a:ext cx="9535501" cy="735728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5B2A02-62DE-990A-2F6E-A756D921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471" y="2125657"/>
            <a:ext cx="7459580" cy="7361243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8C0436-FF9A-B356-D6DB-AC837DC40D29}"/>
              </a:ext>
            </a:extLst>
          </p:cNvPr>
          <p:cNvSpPr/>
          <p:nvPr/>
        </p:nvSpPr>
        <p:spPr>
          <a:xfrm>
            <a:off x="594821" y="3192457"/>
            <a:ext cx="9087830" cy="2615380"/>
          </a:xfrm>
          <a:prstGeom prst="rect">
            <a:avLst/>
          </a:prstGeom>
          <a:solidFill>
            <a:schemeClr val="accent3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EF4240-5EF0-30B5-0431-E0E0406B4C5F}"/>
              </a:ext>
            </a:extLst>
          </p:cNvPr>
          <p:cNvSpPr/>
          <p:nvPr/>
        </p:nvSpPr>
        <p:spPr>
          <a:xfrm>
            <a:off x="590810" y="5911077"/>
            <a:ext cx="9087830" cy="2462980"/>
          </a:xfrm>
          <a:prstGeom prst="rect">
            <a:avLst/>
          </a:prstGeom>
          <a:solidFill>
            <a:schemeClr val="accent1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2E1EC6-E57E-6E07-085A-B75DE7C547DB}"/>
              </a:ext>
            </a:extLst>
          </p:cNvPr>
          <p:cNvSpPr/>
          <p:nvPr/>
        </p:nvSpPr>
        <p:spPr>
          <a:xfrm>
            <a:off x="10340376" y="4170767"/>
            <a:ext cx="5743075" cy="1307690"/>
          </a:xfrm>
          <a:prstGeom prst="rect">
            <a:avLst/>
          </a:prstGeom>
          <a:solidFill>
            <a:schemeClr val="accent3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6CD157-4D83-F5C3-670B-D7750C675600}"/>
              </a:ext>
            </a:extLst>
          </p:cNvPr>
          <p:cNvSpPr/>
          <p:nvPr/>
        </p:nvSpPr>
        <p:spPr>
          <a:xfrm>
            <a:off x="10340376" y="5630856"/>
            <a:ext cx="6328612" cy="3852083"/>
          </a:xfrm>
          <a:prstGeom prst="rect">
            <a:avLst/>
          </a:prstGeom>
          <a:solidFill>
            <a:schemeClr val="accent1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62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C0B162-ADE2-9862-2E4B-C02EC2BAC3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8"/>
          <p:cNvSpPr txBox="1"/>
          <p:nvPr/>
        </p:nvSpPr>
        <p:spPr>
          <a:xfrm>
            <a:off x="8445657" y="800100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134682" y="1643487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EA0B373-C3E2-4C29-DC00-045EF2DDDBCA}"/>
              </a:ext>
            </a:extLst>
          </p:cNvPr>
          <p:cNvGrpSpPr/>
          <p:nvPr/>
        </p:nvGrpSpPr>
        <p:grpSpPr>
          <a:xfrm>
            <a:off x="6232326" y="2845381"/>
            <a:ext cx="5823349" cy="6412919"/>
            <a:chOff x="2665040" y="2671883"/>
            <a:chExt cx="5823349" cy="641291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448A143-4A17-9E26-1EED-F8BC84711E38}"/>
                </a:ext>
              </a:extLst>
            </p:cNvPr>
            <p:cNvGrpSpPr/>
            <p:nvPr/>
          </p:nvGrpSpPr>
          <p:grpSpPr>
            <a:xfrm>
              <a:off x="2665040" y="2671883"/>
              <a:ext cx="5823349" cy="1045836"/>
              <a:chOff x="2431896" y="2671883"/>
              <a:chExt cx="5823349" cy="1045836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3423797" y="2824417"/>
                <a:ext cx="4831448" cy="893302"/>
              </a:xfrm>
              <a:custGeom>
                <a:avLst/>
                <a:gdLst/>
                <a:ahLst/>
                <a:cxnLst/>
                <a:rect l="l" t="t" r="r" b="b"/>
                <a:pathLst>
                  <a:path w="1508504" h="278912">
                    <a:moveTo>
                      <a:pt x="139456" y="0"/>
                    </a:moveTo>
                    <a:lnTo>
                      <a:pt x="1369048" y="0"/>
                    </a:lnTo>
                    <a:cubicBezTo>
                      <a:pt x="1406034" y="0"/>
                      <a:pt x="1441505" y="14693"/>
                      <a:pt x="1467658" y="40846"/>
                    </a:cubicBezTo>
                    <a:cubicBezTo>
                      <a:pt x="1493811" y="66999"/>
                      <a:pt x="1508504" y="102470"/>
                      <a:pt x="1508504" y="139456"/>
                    </a:cubicBezTo>
                    <a:lnTo>
                      <a:pt x="1508504" y="139456"/>
                    </a:lnTo>
                    <a:cubicBezTo>
                      <a:pt x="1508504" y="176442"/>
                      <a:pt x="1493811" y="211913"/>
                      <a:pt x="1467658" y="238066"/>
                    </a:cubicBezTo>
                    <a:cubicBezTo>
                      <a:pt x="1441505" y="264219"/>
                      <a:pt x="1406034" y="278912"/>
                      <a:pt x="1369048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r>
                  <a:rPr lang="ko-KR" altLang="en-US" sz="2400" b="1" dirty="0">
                    <a:latin typeface="윤고딕" panose="020B0600000101010101" charset="-127"/>
                    <a:ea typeface="윤고딕" panose="020B0600000101010101" charset="-127"/>
                  </a:rPr>
                  <a:t>화면 구현</a:t>
                </a:r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2431896" y="2824417"/>
                <a:ext cx="916533" cy="89330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2431896" y="2671883"/>
                <a:ext cx="916533" cy="104583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 dirty="0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1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CFA04AB-0EAF-39C0-1CC3-A02EE6148F04}"/>
                </a:ext>
              </a:extLst>
            </p:cNvPr>
            <p:cNvGrpSpPr/>
            <p:nvPr/>
          </p:nvGrpSpPr>
          <p:grpSpPr>
            <a:xfrm>
              <a:off x="2665040" y="6300783"/>
              <a:ext cx="5823349" cy="1045836"/>
              <a:chOff x="2431896" y="6760084"/>
              <a:chExt cx="5823349" cy="104583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423797" y="6912618"/>
                <a:ext cx="4831448" cy="893302"/>
              </a:xfrm>
              <a:custGeom>
                <a:avLst/>
                <a:gdLst/>
                <a:ahLst/>
                <a:cxnLst/>
                <a:rect l="l" t="t" r="r" b="b"/>
                <a:pathLst>
                  <a:path w="1612899" h="278912">
                    <a:moveTo>
                      <a:pt x="139456" y="0"/>
                    </a:moveTo>
                    <a:lnTo>
                      <a:pt x="1473443" y="0"/>
                    </a:lnTo>
                    <a:cubicBezTo>
                      <a:pt x="1510429" y="0"/>
                      <a:pt x="1545900" y="14693"/>
                      <a:pt x="1572053" y="40846"/>
                    </a:cubicBezTo>
                    <a:cubicBezTo>
                      <a:pt x="1598206" y="66999"/>
                      <a:pt x="1612899" y="102470"/>
                      <a:pt x="1612899" y="139456"/>
                    </a:cubicBezTo>
                    <a:lnTo>
                      <a:pt x="1612899" y="139456"/>
                    </a:lnTo>
                    <a:cubicBezTo>
                      <a:pt x="1612899" y="176442"/>
                      <a:pt x="1598206" y="211913"/>
                      <a:pt x="1572053" y="238066"/>
                    </a:cubicBezTo>
                    <a:cubicBezTo>
                      <a:pt x="1545900" y="264219"/>
                      <a:pt x="1510429" y="278912"/>
                      <a:pt x="1473443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r>
                  <a:rPr lang="ko-KR" altLang="en-US" sz="2400" b="1" dirty="0">
                    <a:latin typeface="윤고딕" panose="020B0600000101010101" charset="-127"/>
                    <a:ea typeface="윤고딕" panose="020B0600000101010101" charset="-127"/>
                  </a:rPr>
                  <a:t>테스트</a:t>
                </a:r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431896" y="6912618"/>
                <a:ext cx="916533" cy="89330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2431896" y="6760084"/>
                <a:ext cx="916533" cy="104583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 dirty="0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3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D2B38FE-604F-A7A3-5861-992EDC84CCD4}"/>
                </a:ext>
              </a:extLst>
            </p:cNvPr>
            <p:cNvGrpSpPr/>
            <p:nvPr/>
          </p:nvGrpSpPr>
          <p:grpSpPr>
            <a:xfrm>
              <a:off x="2665040" y="8191500"/>
              <a:ext cx="5823349" cy="893302"/>
              <a:chOff x="10003317" y="6912618"/>
              <a:chExt cx="5823349" cy="893302"/>
            </a:xfrm>
          </p:grpSpPr>
          <p:sp>
            <p:nvSpPr>
              <p:cNvPr id="2" name="Freeform 9">
                <a:extLst>
                  <a:ext uri="{FF2B5EF4-FFF2-40B4-BE49-F238E27FC236}">
                    <a16:creationId xmlns:a16="http://schemas.microsoft.com/office/drawing/2014/main" id="{CA76F057-98B4-3D41-AF3E-3633D17B03F6}"/>
                  </a:ext>
                </a:extLst>
              </p:cNvPr>
              <p:cNvSpPr/>
              <p:nvPr/>
            </p:nvSpPr>
            <p:spPr>
              <a:xfrm>
                <a:off x="10995218" y="6912618"/>
                <a:ext cx="4831448" cy="893302"/>
              </a:xfrm>
              <a:custGeom>
                <a:avLst/>
                <a:gdLst/>
                <a:ahLst/>
                <a:cxnLst/>
                <a:rect l="l" t="t" r="r" b="b"/>
                <a:pathLst>
                  <a:path w="1508504" h="278912">
                    <a:moveTo>
                      <a:pt x="139456" y="0"/>
                    </a:moveTo>
                    <a:lnTo>
                      <a:pt x="1369048" y="0"/>
                    </a:lnTo>
                    <a:cubicBezTo>
                      <a:pt x="1406034" y="0"/>
                      <a:pt x="1441505" y="14693"/>
                      <a:pt x="1467658" y="40846"/>
                    </a:cubicBezTo>
                    <a:cubicBezTo>
                      <a:pt x="1493811" y="66999"/>
                      <a:pt x="1508504" y="102470"/>
                      <a:pt x="1508504" y="139456"/>
                    </a:cubicBezTo>
                    <a:lnTo>
                      <a:pt x="1508504" y="139456"/>
                    </a:lnTo>
                    <a:cubicBezTo>
                      <a:pt x="1508504" y="176442"/>
                      <a:pt x="1493811" y="211913"/>
                      <a:pt x="1467658" y="238066"/>
                    </a:cubicBezTo>
                    <a:cubicBezTo>
                      <a:pt x="1441505" y="264219"/>
                      <a:pt x="1406034" y="278912"/>
                      <a:pt x="1369048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r>
                  <a:rPr lang="ko-KR" altLang="en-US" sz="2400" b="1" dirty="0">
                    <a:latin typeface="윤고딕" panose="020B0600000101010101" charset="-127"/>
                    <a:ea typeface="윤고딕" panose="020B0600000101010101" charset="-127"/>
                  </a:rPr>
                  <a:t>구현 기능</a:t>
                </a:r>
              </a:p>
            </p:txBody>
          </p:sp>
          <p:grpSp>
            <p:nvGrpSpPr>
              <p:cNvPr id="5" name="Group 20">
                <a:extLst>
                  <a:ext uri="{FF2B5EF4-FFF2-40B4-BE49-F238E27FC236}">
                    <a16:creationId xmlns:a16="http://schemas.microsoft.com/office/drawing/2014/main" id="{1990EECD-D180-0043-CC9D-DC5764732803}"/>
                  </a:ext>
                </a:extLst>
              </p:cNvPr>
              <p:cNvGrpSpPr/>
              <p:nvPr/>
            </p:nvGrpSpPr>
            <p:grpSpPr>
              <a:xfrm>
                <a:off x="10003317" y="6912618"/>
                <a:ext cx="916533" cy="893302"/>
                <a:chOff x="0" y="0"/>
                <a:chExt cx="286166" cy="278912"/>
              </a:xfrm>
            </p:grpSpPr>
            <p:sp>
              <p:nvSpPr>
                <p:cNvPr id="7" name="Freeform 21">
                  <a:extLst>
                    <a:ext uri="{FF2B5EF4-FFF2-40B4-BE49-F238E27FC236}">
                      <a16:creationId xmlns:a16="http://schemas.microsoft.com/office/drawing/2014/main" id="{67B84EEC-D073-67DA-632B-077A0ED5555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86166" cy="278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66" h="278912">
                      <a:moveTo>
                        <a:pt x="139456" y="0"/>
                      </a:moveTo>
                      <a:lnTo>
                        <a:pt x="146710" y="0"/>
                      </a:lnTo>
                      <a:cubicBezTo>
                        <a:pt x="183696" y="0"/>
                        <a:pt x="219167" y="14693"/>
                        <a:pt x="245320" y="40846"/>
                      </a:cubicBezTo>
                      <a:cubicBezTo>
                        <a:pt x="271473" y="66999"/>
                        <a:pt x="286166" y="102470"/>
                        <a:pt x="286166" y="139456"/>
                      </a:cubicBezTo>
                      <a:lnTo>
                        <a:pt x="286166" y="139456"/>
                      </a:lnTo>
                      <a:cubicBezTo>
                        <a:pt x="286166" y="176442"/>
                        <a:pt x="271473" y="211913"/>
                        <a:pt x="245320" y="238066"/>
                      </a:cubicBezTo>
                      <a:cubicBezTo>
                        <a:pt x="219167" y="264219"/>
                        <a:pt x="183696" y="278912"/>
                        <a:pt x="146710" y="278912"/>
                      </a:cubicBezTo>
                      <a:lnTo>
                        <a:pt x="139456" y="278912"/>
                      </a:lnTo>
                      <a:cubicBezTo>
                        <a:pt x="102470" y="278912"/>
                        <a:pt x="66999" y="264219"/>
                        <a:pt x="40846" y="238066"/>
                      </a:cubicBezTo>
                      <a:cubicBezTo>
                        <a:pt x="14693" y="211913"/>
                        <a:pt x="0" y="176442"/>
                        <a:pt x="0" y="139456"/>
                      </a:cubicBezTo>
                      <a:lnTo>
                        <a:pt x="0" y="139456"/>
                      </a:lnTo>
                      <a:cubicBezTo>
                        <a:pt x="0" y="102470"/>
                        <a:pt x="14693" y="66999"/>
                        <a:pt x="40846" y="40846"/>
                      </a:cubicBezTo>
                      <a:cubicBezTo>
                        <a:pt x="66999" y="14693"/>
                        <a:pt x="102470" y="0"/>
                        <a:pt x="139456" y="0"/>
                      </a:cubicBezTo>
                      <a:close/>
                    </a:path>
                  </a:pathLst>
                </a:custGeom>
                <a:solidFill>
                  <a:srgbClr val="5271FF"/>
                </a:solidFill>
                <a:ln cap="rnd">
                  <a:noFill/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" name="TextBox 22">
                  <a:extLst>
                    <a:ext uri="{FF2B5EF4-FFF2-40B4-BE49-F238E27FC236}">
                      <a16:creationId xmlns:a16="http://schemas.microsoft.com/office/drawing/2014/main" id="{0AB83276-5CF0-44E3-3846-67BA71BE8689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286166" cy="326537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3145"/>
                    </a:lnSpc>
                  </a:pPr>
                  <a:r>
                    <a:rPr lang="en-US" sz="2139" spc="314" dirty="0">
                      <a:solidFill>
                        <a:srgbClr val="FFFFFF"/>
                      </a:solidFill>
                      <a:latin typeface="Anton"/>
                      <a:ea typeface="Anton"/>
                      <a:cs typeface="Anton"/>
                      <a:sym typeface="Anton"/>
                    </a:rPr>
                    <a:t>4</a:t>
                  </a:r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933836D-2BD7-A029-1858-85E4F9F44002}"/>
                </a:ext>
              </a:extLst>
            </p:cNvPr>
            <p:cNvGrpSpPr/>
            <p:nvPr/>
          </p:nvGrpSpPr>
          <p:grpSpPr>
            <a:xfrm>
              <a:off x="2665040" y="4562600"/>
              <a:ext cx="5823349" cy="893302"/>
              <a:chOff x="10003317" y="2816168"/>
              <a:chExt cx="5823349" cy="893302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9DCB2B04-F889-02F5-BBC8-DA8AF1429829}"/>
                  </a:ext>
                </a:extLst>
              </p:cNvPr>
              <p:cNvSpPr/>
              <p:nvPr/>
            </p:nvSpPr>
            <p:spPr>
              <a:xfrm>
                <a:off x="10995218" y="2816168"/>
                <a:ext cx="4831448" cy="893302"/>
              </a:xfrm>
              <a:custGeom>
                <a:avLst/>
                <a:gdLst/>
                <a:ahLst/>
                <a:cxnLst/>
                <a:rect l="l" t="t" r="r" b="b"/>
                <a:pathLst>
                  <a:path w="1508504" h="278912">
                    <a:moveTo>
                      <a:pt x="139456" y="0"/>
                    </a:moveTo>
                    <a:lnTo>
                      <a:pt x="1369048" y="0"/>
                    </a:lnTo>
                    <a:cubicBezTo>
                      <a:pt x="1406034" y="0"/>
                      <a:pt x="1441505" y="14693"/>
                      <a:pt x="1467658" y="40846"/>
                    </a:cubicBezTo>
                    <a:cubicBezTo>
                      <a:pt x="1493811" y="66999"/>
                      <a:pt x="1508504" y="102470"/>
                      <a:pt x="1508504" y="139456"/>
                    </a:cubicBezTo>
                    <a:lnTo>
                      <a:pt x="1508504" y="139456"/>
                    </a:lnTo>
                    <a:cubicBezTo>
                      <a:pt x="1508504" y="176442"/>
                      <a:pt x="1493811" y="211913"/>
                      <a:pt x="1467658" y="238066"/>
                    </a:cubicBezTo>
                    <a:cubicBezTo>
                      <a:pt x="1441505" y="264219"/>
                      <a:pt x="1406034" y="278912"/>
                      <a:pt x="1369048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r>
                  <a:rPr lang="ko-KR" altLang="en-US" sz="2400" b="1" dirty="0">
                    <a:latin typeface="윤고딕" panose="020B0600000101010101" charset="-127"/>
                    <a:ea typeface="윤고딕" panose="020B0600000101010101" charset="-127"/>
                  </a:rPr>
                  <a:t>데이터베이스</a:t>
                </a:r>
              </a:p>
            </p:txBody>
          </p:sp>
          <p:grpSp>
            <p:nvGrpSpPr>
              <p:cNvPr id="25" name="Group 14">
                <a:extLst>
                  <a:ext uri="{FF2B5EF4-FFF2-40B4-BE49-F238E27FC236}">
                    <a16:creationId xmlns:a16="http://schemas.microsoft.com/office/drawing/2014/main" id="{8408B64E-792F-630B-CF29-422CDD465CEB}"/>
                  </a:ext>
                </a:extLst>
              </p:cNvPr>
              <p:cNvGrpSpPr/>
              <p:nvPr/>
            </p:nvGrpSpPr>
            <p:grpSpPr>
              <a:xfrm>
                <a:off x="10003317" y="2816168"/>
                <a:ext cx="916533" cy="893302"/>
                <a:chOff x="0" y="0"/>
                <a:chExt cx="286166" cy="278912"/>
              </a:xfrm>
            </p:grpSpPr>
            <p:sp>
              <p:nvSpPr>
                <p:cNvPr id="26" name="Freeform 15">
                  <a:extLst>
                    <a:ext uri="{FF2B5EF4-FFF2-40B4-BE49-F238E27FC236}">
                      <a16:creationId xmlns:a16="http://schemas.microsoft.com/office/drawing/2014/main" id="{831FDA01-1B26-7DEC-A063-C25E2D6D92E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86166" cy="278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66" h="278912">
                      <a:moveTo>
                        <a:pt x="139456" y="0"/>
                      </a:moveTo>
                      <a:lnTo>
                        <a:pt x="146710" y="0"/>
                      </a:lnTo>
                      <a:cubicBezTo>
                        <a:pt x="183696" y="0"/>
                        <a:pt x="219167" y="14693"/>
                        <a:pt x="245320" y="40846"/>
                      </a:cubicBezTo>
                      <a:cubicBezTo>
                        <a:pt x="271473" y="66999"/>
                        <a:pt x="286166" y="102470"/>
                        <a:pt x="286166" y="139456"/>
                      </a:cubicBezTo>
                      <a:lnTo>
                        <a:pt x="286166" y="139456"/>
                      </a:lnTo>
                      <a:cubicBezTo>
                        <a:pt x="286166" y="176442"/>
                        <a:pt x="271473" y="211913"/>
                        <a:pt x="245320" y="238066"/>
                      </a:cubicBezTo>
                      <a:cubicBezTo>
                        <a:pt x="219167" y="264219"/>
                        <a:pt x="183696" y="278912"/>
                        <a:pt x="146710" y="278912"/>
                      </a:cubicBezTo>
                      <a:lnTo>
                        <a:pt x="139456" y="278912"/>
                      </a:lnTo>
                      <a:cubicBezTo>
                        <a:pt x="102470" y="278912"/>
                        <a:pt x="66999" y="264219"/>
                        <a:pt x="40846" y="238066"/>
                      </a:cubicBezTo>
                      <a:cubicBezTo>
                        <a:pt x="14693" y="211913"/>
                        <a:pt x="0" y="176442"/>
                        <a:pt x="0" y="139456"/>
                      </a:cubicBezTo>
                      <a:lnTo>
                        <a:pt x="0" y="139456"/>
                      </a:lnTo>
                      <a:cubicBezTo>
                        <a:pt x="0" y="102470"/>
                        <a:pt x="14693" y="66999"/>
                        <a:pt x="40846" y="40846"/>
                      </a:cubicBezTo>
                      <a:cubicBezTo>
                        <a:pt x="66999" y="14693"/>
                        <a:pt x="102470" y="0"/>
                        <a:pt x="139456" y="0"/>
                      </a:cubicBezTo>
                      <a:close/>
                    </a:path>
                  </a:pathLst>
                </a:custGeom>
                <a:solidFill>
                  <a:srgbClr val="5271FF"/>
                </a:solidFill>
                <a:ln cap="rnd">
                  <a:noFill/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0" name="TextBox 16">
                  <a:extLst>
                    <a:ext uri="{FF2B5EF4-FFF2-40B4-BE49-F238E27FC236}">
                      <a16:creationId xmlns:a16="http://schemas.microsoft.com/office/drawing/2014/main" id="{1FCC042E-9F8F-5D2D-A80A-4AA48A050630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286166" cy="326537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3145"/>
                    </a:lnSpc>
                  </a:pPr>
                  <a:r>
                    <a:rPr lang="en-US" sz="2139" spc="314" dirty="0">
                      <a:solidFill>
                        <a:srgbClr val="FFFFFF"/>
                      </a:solidFill>
                      <a:latin typeface="Anton"/>
                      <a:ea typeface="Anton"/>
                      <a:cs typeface="Anton"/>
                      <a:sym typeface="Anton"/>
                    </a:rPr>
                    <a:t>2</a:t>
                  </a:r>
                </a:p>
              </p:txBody>
            </p: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8F1C6-6F5C-FBEC-A88C-727A08914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F8478C-F55A-3F1D-FDCB-FAEAD282B3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47E64B3E-9C16-D438-7FDF-EC6A37015305}"/>
              </a:ext>
            </a:extLst>
          </p:cNvPr>
          <p:cNvSpPr txBox="1"/>
          <p:nvPr/>
        </p:nvSpPr>
        <p:spPr>
          <a:xfrm>
            <a:off x="1699536" y="425728"/>
            <a:ext cx="106448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상품별 판매량 집계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백엔드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  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233A8553-95D3-94C2-0EC5-BCA4379863C0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C7C33EC1-2B28-F445-3E16-8421D18A5C01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0658B036-FD51-1F89-1953-4F26B15FDB0F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4-3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91F55BB-D3A3-F21A-C472-1768977A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795" y="2101412"/>
            <a:ext cx="7400587" cy="7421551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CEF33F4-5E67-0603-BCBD-714745C1A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9" y="2125657"/>
            <a:ext cx="9535502" cy="7386896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E81092-75A3-479D-31B3-ECDD2343F48C}"/>
              </a:ext>
            </a:extLst>
          </p:cNvPr>
          <p:cNvSpPr/>
          <p:nvPr/>
        </p:nvSpPr>
        <p:spPr>
          <a:xfrm>
            <a:off x="609600" y="3303499"/>
            <a:ext cx="8996851" cy="2373401"/>
          </a:xfrm>
          <a:prstGeom prst="rect">
            <a:avLst/>
          </a:prstGeom>
          <a:solidFill>
            <a:schemeClr val="accent3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3141AF-6CFF-F7FF-50A4-13BE24E176E0}"/>
              </a:ext>
            </a:extLst>
          </p:cNvPr>
          <p:cNvSpPr/>
          <p:nvPr/>
        </p:nvSpPr>
        <p:spPr>
          <a:xfrm>
            <a:off x="10374795" y="4381500"/>
            <a:ext cx="7227405" cy="2590800"/>
          </a:xfrm>
          <a:prstGeom prst="rect">
            <a:avLst/>
          </a:prstGeom>
          <a:solidFill>
            <a:schemeClr val="accent3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80F0BA-04E7-0BDB-1B2F-22F41E216DEB}"/>
              </a:ext>
            </a:extLst>
          </p:cNvPr>
          <p:cNvSpPr/>
          <p:nvPr/>
        </p:nvSpPr>
        <p:spPr>
          <a:xfrm>
            <a:off x="609600" y="5751077"/>
            <a:ext cx="9087830" cy="2462980"/>
          </a:xfrm>
          <a:prstGeom prst="rect">
            <a:avLst/>
          </a:prstGeom>
          <a:solidFill>
            <a:schemeClr val="accent1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3CB918-B660-3EC5-318D-4B9E321F2351}"/>
              </a:ext>
            </a:extLst>
          </p:cNvPr>
          <p:cNvSpPr/>
          <p:nvPr/>
        </p:nvSpPr>
        <p:spPr>
          <a:xfrm>
            <a:off x="10359166" y="7124700"/>
            <a:ext cx="7227405" cy="2387853"/>
          </a:xfrm>
          <a:prstGeom prst="rect">
            <a:avLst/>
          </a:prstGeom>
          <a:solidFill>
            <a:schemeClr val="accent1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01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81F4A-EE24-714C-A96B-39F3689F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18BEAA-05BD-8AAD-E890-C812986D2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4A08451C-CC23-2ECF-1A97-A65EEE7AA963}"/>
              </a:ext>
            </a:extLst>
          </p:cNvPr>
          <p:cNvSpPr txBox="1"/>
          <p:nvPr/>
        </p:nvSpPr>
        <p:spPr>
          <a:xfrm>
            <a:off x="1699536" y="425728"/>
            <a:ext cx="99590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대시보드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프론트엔드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5C1A7746-0971-B80B-E03F-E863DFA5064F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019DD419-4EAF-3437-2524-3674EBE1C97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19CC8CBF-8F19-16DF-C029-941DB6ADB335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4-3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44346C9-FDD2-4C9D-C4E1-EB2035FF1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9" y="2439566"/>
            <a:ext cx="7916740" cy="3194572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38F561-CF8B-0EC9-F070-ABB776DF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9" y="7666802"/>
            <a:ext cx="8479899" cy="1006517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6E1DBD-2D8C-8D69-A870-DB78FA3BE6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144"/>
          <a:stretch/>
        </p:blipFill>
        <p:spPr>
          <a:xfrm>
            <a:off x="9144000" y="1943100"/>
            <a:ext cx="4320000" cy="464830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972792-1C82-837A-3257-6AA0FA3727F3}"/>
              </a:ext>
            </a:extLst>
          </p:cNvPr>
          <p:cNvSpPr/>
          <p:nvPr/>
        </p:nvSpPr>
        <p:spPr>
          <a:xfrm>
            <a:off x="599099" y="8901919"/>
            <a:ext cx="4366466" cy="7943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44550" algn="ctr">
              <a:lnSpc>
                <a:spcPct val="1500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훅을 사용하여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드롭다운의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값이 변경될 때마다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또는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월간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데이터 가져오기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0DECDB-D05E-47B6-76ED-C9B5D19521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05"/>
          <a:stretch/>
        </p:blipFill>
        <p:spPr>
          <a:xfrm>
            <a:off x="13604164" y="4739622"/>
            <a:ext cx="4320000" cy="495669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E5FE61-273F-C516-8ECE-EC981EEB02B2}"/>
              </a:ext>
            </a:extLst>
          </p:cNvPr>
          <p:cNvSpPr/>
          <p:nvPr/>
        </p:nvSpPr>
        <p:spPr>
          <a:xfrm>
            <a:off x="599099" y="1943100"/>
            <a:ext cx="1878249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Redux Slice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1413B2-BE86-D0CC-99D4-AE7C6F035762}"/>
              </a:ext>
            </a:extLst>
          </p:cNvPr>
          <p:cNvSpPr/>
          <p:nvPr/>
        </p:nvSpPr>
        <p:spPr>
          <a:xfrm>
            <a:off x="599099" y="7152607"/>
            <a:ext cx="1878249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React Component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CA55250-2E2D-4A89-1330-7777960C3E19}"/>
              </a:ext>
            </a:extLst>
          </p:cNvPr>
          <p:cNvSpPr/>
          <p:nvPr/>
        </p:nvSpPr>
        <p:spPr>
          <a:xfrm>
            <a:off x="13604164" y="3638102"/>
            <a:ext cx="3476648" cy="920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tlCol="0" anchor="ctr"/>
          <a:lstStyle/>
          <a:p>
            <a:pPr marL="44550"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백엔드로부터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받아온 집계 데이터를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44550" algn="ctr">
              <a:lnSpc>
                <a:spcPct val="1500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React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프론트엔드로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전달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A4CE25-F9AA-A2EC-095B-07B13F3DDD1F}"/>
              </a:ext>
            </a:extLst>
          </p:cNvPr>
          <p:cNvSpPr/>
          <p:nvPr/>
        </p:nvSpPr>
        <p:spPr>
          <a:xfrm>
            <a:off x="599099" y="5836567"/>
            <a:ext cx="4366466" cy="550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tlCol="0" anchor="ctr"/>
          <a:lstStyle/>
          <a:p>
            <a:pPr marL="44550" algn="ctr">
              <a:lnSpc>
                <a:spcPct val="1500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Axios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통해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백엔드로부터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데이터를 수신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63253BA-A3D6-BC6E-DE12-D5436D3AF873}"/>
              </a:ext>
            </a:extLst>
          </p:cNvPr>
          <p:cNvCxnSpPr>
            <a:cxnSpLocks/>
          </p:cNvCxnSpPr>
          <p:nvPr/>
        </p:nvCxnSpPr>
        <p:spPr>
          <a:xfrm>
            <a:off x="304800" y="3515784"/>
            <a:ext cx="918411" cy="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9DD134-DF6D-D4BB-64F3-3F316B7FD391}"/>
              </a:ext>
            </a:extLst>
          </p:cNvPr>
          <p:cNvSpPr/>
          <p:nvPr/>
        </p:nvSpPr>
        <p:spPr>
          <a:xfrm>
            <a:off x="1207188" y="3354110"/>
            <a:ext cx="3517212" cy="366210"/>
          </a:xfrm>
          <a:prstGeom prst="rect">
            <a:avLst/>
          </a:prstGeom>
          <a:solidFill>
            <a:srgbClr val="4BACC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59320F-4B0C-0BDD-F9BF-4EF8EAADF806}"/>
              </a:ext>
            </a:extLst>
          </p:cNvPr>
          <p:cNvSpPr/>
          <p:nvPr/>
        </p:nvSpPr>
        <p:spPr>
          <a:xfrm>
            <a:off x="4114800" y="7841263"/>
            <a:ext cx="2038583" cy="451055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D3428F9-46CE-D002-D042-9296E3503E9E}"/>
              </a:ext>
            </a:extLst>
          </p:cNvPr>
          <p:cNvSpPr/>
          <p:nvPr/>
        </p:nvSpPr>
        <p:spPr>
          <a:xfrm>
            <a:off x="6324600" y="7841263"/>
            <a:ext cx="2590800" cy="451055"/>
          </a:xfrm>
          <a:prstGeom prst="rect">
            <a:avLst/>
          </a:prstGeom>
          <a:solidFill>
            <a:srgbClr val="8064A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72F3B7E-7755-C650-F49A-7DB1B1515E43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5134092" y="5930119"/>
            <a:ext cx="3944906" cy="1911144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7A3C26E-19C2-1EE2-CDCA-A917CE9CCA25}"/>
              </a:ext>
            </a:extLst>
          </p:cNvPr>
          <p:cNvCxnSpPr>
            <a:cxnSpLocks/>
            <a:stCxn id="40" idx="3"/>
            <a:endCxn id="22" idx="1"/>
          </p:cNvCxnSpPr>
          <p:nvPr/>
        </p:nvCxnSpPr>
        <p:spPr>
          <a:xfrm flipV="1">
            <a:off x="8915400" y="7217968"/>
            <a:ext cx="4688764" cy="848823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24A56D3-4AEC-6998-529B-6134DCFBFDD5}"/>
              </a:ext>
            </a:extLst>
          </p:cNvPr>
          <p:cNvSpPr/>
          <p:nvPr/>
        </p:nvSpPr>
        <p:spPr>
          <a:xfrm>
            <a:off x="11880890" y="2117047"/>
            <a:ext cx="685800" cy="5364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0A4916-1E19-9726-23F9-E7A153BF7EF0}"/>
              </a:ext>
            </a:extLst>
          </p:cNvPr>
          <p:cNvSpPr/>
          <p:nvPr/>
        </p:nvSpPr>
        <p:spPr>
          <a:xfrm>
            <a:off x="16423200" y="4921472"/>
            <a:ext cx="731238" cy="5454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A315BA3-A58D-57DB-5A29-C863E74163DF}"/>
              </a:ext>
            </a:extLst>
          </p:cNvPr>
          <p:cNvSpPr/>
          <p:nvPr/>
        </p:nvSpPr>
        <p:spPr>
          <a:xfrm>
            <a:off x="13604164" y="3151986"/>
            <a:ext cx="1878249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683E45B-D852-B002-B32A-4F413806994D}"/>
              </a:ext>
            </a:extLst>
          </p:cNvPr>
          <p:cNvSpPr/>
          <p:nvPr/>
        </p:nvSpPr>
        <p:spPr>
          <a:xfrm>
            <a:off x="990600" y="7841263"/>
            <a:ext cx="976968" cy="376289"/>
          </a:xfrm>
          <a:prstGeom prst="rect">
            <a:avLst/>
          </a:prstGeom>
          <a:solidFill>
            <a:srgbClr val="4BACC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9195F8E-B167-9F59-33C5-73E192AEAFC7}"/>
              </a:ext>
            </a:extLst>
          </p:cNvPr>
          <p:cNvCxnSpPr>
            <a:cxnSpLocks/>
          </p:cNvCxnSpPr>
          <p:nvPr/>
        </p:nvCxnSpPr>
        <p:spPr>
          <a:xfrm>
            <a:off x="304800" y="3515784"/>
            <a:ext cx="0" cy="4551007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748A4B1-2930-E34B-35A8-153078780174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304800" y="8029408"/>
            <a:ext cx="685800" cy="1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4">
            <a:extLst>
              <a:ext uri="{FF2B5EF4-FFF2-40B4-BE49-F238E27FC236}">
                <a16:creationId xmlns:a16="http://schemas.microsoft.com/office/drawing/2014/main" id="{05551BF7-A4C0-0EDC-E86E-2816A269ADCF}"/>
              </a:ext>
            </a:extLst>
          </p:cNvPr>
          <p:cNvSpPr/>
          <p:nvPr/>
        </p:nvSpPr>
        <p:spPr>
          <a:xfrm>
            <a:off x="11304000" y="663031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예시 </a:t>
            </a:r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총 매출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132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49129-A667-2842-DE9B-044452404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784496C-140B-4AAE-9F08-D29328E7A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49D9F52-D978-643B-9C66-547F01A9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1638300"/>
            <a:ext cx="7394253" cy="37182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5F73B1-E08D-6841-A213-658E75DE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5556128"/>
            <a:ext cx="7394253" cy="3737083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747B71-DEE5-B751-4729-B723ED6A1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9" y="4242763"/>
            <a:ext cx="7859101" cy="5167937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92789F-009B-AAE0-20E2-59B0070FD227}"/>
              </a:ext>
            </a:extLst>
          </p:cNvPr>
          <p:cNvSpPr/>
          <p:nvPr/>
        </p:nvSpPr>
        <p:spPr>
          <a:xfrm>
            <a:off x="610737" y="1679567"/>
            <a:ext cx="1878249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React Component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7A597C-925D-222D-1A0A-305E09D9576D}"/>
              </a:ext>
            </a:extLst>
          </p:cNvPr>
          <p:cNvSpPr/>
          <p:nvPr/>
        </p:nvSpPr>
        <p:spPr>
          <a:xfrm>
            <a:off x="599099" y="3445172"/>
            <a:ext cx="3210901" cy="479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marL="44550" algn="ctr">
              <a:lnSpc>
                <a:spcPct val="1500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훅을 사용하여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Redux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상태를 관리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1792741-C90E-6628-3E9C-5581065F02A5}"/>
              </a:ext>
            </a:extLst>
          </p:cNvPr>
          <p:cNvSpPr/>
          <p:nvPr/>
        </p:nvSpPr>
        <p:spPr>
          <a:xfrm>
            <a:off x="558156" y="9490183"/>
            <a:ext cx="7900044" cy="5044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44550" algn="ctr">
              <a:lnSpc>
                <a:spcPct val="1500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월간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집계 데이터를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반복문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처리하여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key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value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해당하는 값을 배열에 저장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53A105A-313B-0D0E-4C4A-E5985A66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99" y="2400300"/>
            <a:ext cx="5649301" cy="971577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8EC280-7215-4CFF-CB80-20DE0100AE44}"/>
              </a:ext>
            </a:extLst>
          </p:cNvPr>
          <p:cNvSpPr/>
          <p:nvPr/>
        </p:nvSpPr>
        <p:spPr>
          <a:xfrm>
            <a:off x="990966" y="5645699"/>
            <a:ext cx="3047634" cy="62369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C33E16F-2819-377D-FDA7-F011388E0FA3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 flipV="1">
            <a:off x="4038600" y="3497400"/>
            <a:ext cx="6324600" cy="246014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A7F750-CAA4-59AA-11D2-D2E60BC740EB}"/>
              </a:ext>
            </a:extLst>
          </p:cNvPr>
          <p:cNvSpPr/>
          <p:nvPr/>
        </p:nvSpPr>
        <p:spPr>
          <a:xfrm>
            <a:off x="990966" y="6331499"/>
            <a:ext cx="7391034" cy="2286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62842E2-2587-2E09-95A2-1B2ED93879B0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8382000" y="7424670"/>
            <a:ext cx="1981200" cy="49829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4">
            <a:extLst>
              <a:ext uri="{FF2B5EF4-FFF2-40B4-BE49-F238E27FC236}">
                <a16:creationId xmlns:a16="http://schemas.microsoft.com/office/drawing/2014/main" id="{CB4CD244-42BF-4F2A-1408-CB14E0020BFD}"/>
              </a:ext>
            </a:extLst>
          </p:cNvPr>
          <p:cNvSpPr txBox="1"/>
          <p:nvPr/>
        </p:nvSpPr>
        <p:spPr>
          <a:xfrm>
            <a:off x="1699536" y="425728"/>
            <a:ext cx="99590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대시보드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프론트엔드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8" name="Group 25">
            <a:extLst>
              <a:ext uri="{FF2B5EF4-FFF2-40B4-BE49-F238E27FC236}">
                <a16:creationId xmlns:a16="http://schemas.microsoft.com/office/drawing/2014/main" id="{F6A2D00A-2E9B-831F-B613-3F926652B4B2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4E126BDF-7178-91FB-8D86-F2837137A50D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27">
              <a:extLst>
                <a:ext uri="{FF2B5EF4-FFF2-40B4-BE49-F238E27FC236}">
                  <a16:creationId xmlns:a16="http://schemas.microsoft.com/office/drawing/2014/main" id="{DAE74496-45AD-D326-89BF-295E60C6900F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4-3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34" name="사각형: 둥근 모서리 4">
            <a:extLst>
              <a:ext uri="{FF2B5EF4-FFF2-40B4-BE49-F238E27FC236}">
                <a16:creationId xmlns:a16="http://schemas.microsoft.com/office/drawing/2014/main" id="{29643608-CC4A-DA1F-8BEC-E9072D04FB56}"/>
              </a:ext>
            </a:extLst>
          </p:cNvPr>
          <p:cNvSpPr/>
          <p:nvPr/>
        </p:nvSpPr>
        <p:spPr>
          <a:xfrm>
            <a:off x="11304000" y="663031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예시 </a:t>
            </a:r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총 매출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8C224E-2793-E096-9B72-AD8CF4114979}"/>
              </a:ext>
            </a:extLst>
          </p:cNvPr>
          <p:cNvSpPr/>
          <p:nvPr/>
        </p:nvSpPr>
        <p:spPr>
          <a:xfrm>
            <a:off x="10363200" y="9471300"/>
            <a:ext cx="4046248" cy="520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marL="44550" algn="ctr">
              <a:lnSpc>
                <a:spcPct val="1500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Chart.js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라이브러리를 이용한 그래프 구현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909919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7" y="4519563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7516-17AA-A301-60BA-FAD04D17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742BC21-9CC0-D6E5-BE45-AB53E7E73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43334" r="2279"/>
          <a:stretch/>
        </p:blipFill>
        <p:spPr>
          <a:xfrm>
            <a:off x="0" y="0"/>
            <a:ext cx="10744200" cy="10287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81C7A354-0A4E-9C15-90C5-592707941CD6}"/>
              </a:ext>
            </a:extLst>
          </p:cNvPr>
          <p:cNvSpPr/>
          <p:nvPr/>
        </p:nvSpPr>
        <p:spPr>
          <a:xfrm>
            <a:off x="838200" y="516590"/>
            <a:ext cx="2895600" cy="826700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14400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3600" u="none" strike="noStrike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과제 개요</a:t>
            </a:r>
            <a:endParaRPr lang="en-US" altLang="ko-KR" sz="3600" u="none" strike="noStrike" spc="294" dirty="0">
              <a:solidFill>
                <a:srgbClr val="211F1C"/>
              </a:solidFill>
              <a:latin typeface="TDTD한강고딕" panose="020B0600000101010101" charset="-127"/>
              <a:ea typeface="TDTD한강고딕" panose="020B0600000101010101" charset="-127"/>
              <a:cs typeface="Aleo"/>
              <a:sym typeface="Ale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58000" y="4402536"/>
            <a:ext cx="5868000" cy="312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스토어의 관리자들이 매출 데이터와 사용자 활동을 한눈에 파악할 수 있는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Dashboard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기능을 구현한다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>
              <a:lnSpc>
                <a:spcPts val="3000"/>
              </a:lnSpc>
            </a:pP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React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로 </a:t>
            </a:r>
            <a:r>
              <a:rPr lang="ko-KR" altLang="en-US" dirty="0" err="1">
                <a:latin typeface="윤고딕" panose="020B0600000101010101" charset="-127"/>
                <a:ea typeface="윤고딕" panose="020B0600000101010101" charset="-127"/>
              </a:rPr>
              <a:t>프론트엔드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en-US" altLang="ko-KR" dirty="0" err="1">
                <a:latin typeface="윤고딕" panose="020B0600000101010101" charset="-127"/>
                <a:ea typeface="윤고딕" panose="020B0600000101010101" charset="-127"/>
              </a:rPr>
              <a:t>SpringBoot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로 </a:t>
            </a:r>
            <a:r>
              <a:rPr lang="ko-KR" altLang="en-US" dirty="0" err="1">
                <a:latin typeface="윤고딕" panose="020B0600000101010101" charset="-127"/>
                <a:ea typeface="윤고딕" panose="020B0600000101010101" charset="-127"/>
              </a:rPr>
              <a:t>백엔드를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 구축해 쇼핑몰의 관리자 대시보드 페이지를 개발한다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. </a:t>
            </a:r>
          </a:p>
          <a:p>
            <a:pPr>
              <a:lnSpc>
                <a:spcPts val="3000"/>
              </a:lnSpc>
            </a:pP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매일 새벽 </a:t>
            </a:r>
            <a:r>
              <a:rPr lang="ko-KR" altLang="en-US" dirty="0" err="1">
                <a:latin typeface="윤고딕" panose="020B0600000101010101" charset="-127"/>
                <a:ea typeface="윤고딕" panose="020B0600000101010101" charset="-127"/>
              </a:rPr>
              <a:t>스케쥴러를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 통해 데이터가 집계하고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관리자에게 쇼핑몰의 핵심 지표를 시각적으로 제공한다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.</a:t>
            </a:r>
            <a:endParaRPr lang="ko-KR" altLang="en-US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3" name="그림 2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90EBB740-0060-C50C-7C0C-022D461AE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420" y="952500"/>
            <a:ext cx="2229161" cy="89547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E6B7C6-723A-AE61-80F7-46A60C7A3238}"/>
              </a:ext>
            </a:extLst>
          </p:cNvPr>
          <p:cNvSpPr txBox="1"/>
          <p:nvPr/>
        </p:nvSpPr>
        <p:spPr>
          <a:xfrm>
            <a:off x="11903508" y="2933700"/>
            <a:ext cx="5376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소니 스토어</a:t>
            </a:r>
            <a:r>
              <a:rPr lang="en-US" altLang="ko-KR" sz="2800" b="1" dirty="0"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관리자 페이지</a:t>
            </a:r>
            <a:endParaRPr lang="en-US" altLang="ko-KR" sz="2800" b="1" dirty="0">
              <a:latin typeface="윤고딕" panose="020B0600000101010101" charset="-127"/>
              <a:ea typeface="윤고딕" panose="020B0600000101010101" charset="-127"/>
            </a:endParaRPr>
          </a:p>
          <a:p>
            <a:pPr algn="ctr"/>
            <a:r>
              <a:rPr lang="en-US" altLang="ko-KR" sz="2800" b="1" dirty="0">
                <a:latin typeface="윤고딕" panose="020B0600000101010101" charset="-127"/>
                <a:ea typeface="윤고딕" panose="020B0600000101010101" charset="-127"/>
              </a:rPr>
              <a:t>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F6E5E-B6A5-0319-4645-7781489E23DA}"/>
              </a:ext>
            </a:extLst>
          </p:cNvPr>
          <p:cNvSpPr txBox="1"/>
          <p:nvPr/>
        </p:nvSpPr>
        <p:spPr>
          <a:xfrm>
            <a:off x="11658200" y="8045365"/>
            <a:ext cx="5867600" cy="128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1) </a:t>
            </a: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총 매출 그래프 </a:t>
            </a: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(1</a:t>
            </a: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개월 간의 주별</a:t>
            </a: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/1</a:t>
            </a: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주일 간의 일별</a:t>
            </a: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2) </a:t>
            </a: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신규 회원 추이 </a:t>
            </a: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(1</a:t>
            </a: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개월 간의 주별</a:t>
            </a: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/1</a:t>
            </a: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주일 간의 일별</a:t>
            </a: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3) </a:t>
            </a: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인기 상품 순위 차트 </a:t>
            </a: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(1</a:t>
            </a: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개월 별</a:t>
            </a: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/1</a:t>
            </a: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주일 별</a:t>
            </a: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)</a:t>
            </a:r>
            <a:endParaRPr lang="ko-KR" altLang="en-US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33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E81F-6482-46ED-463B-D48A80B5C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B4C221-FEC7-9FDF-ACD0-FCA03C816B69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26E759-33F9-35CF-5449-7395120DB2DA}"/>
              </a:ext>
            </a:extLst>
          </p:cNvPr>
          <p:cNvGrpSpPr/>
          <p:nvPr/>
        </p:nvGrpSpPr>
        <p:grpSpPr>
          <a:xfrm>
            <a:off x="6357970" y="3390900"/>
            <a:ext cx="5572061" cy="2414961"/>
            <a:chOff x="6357970" y="3390900"/>
            <a:chExt cx="5572061" cy="2414961"/>
          </a:xfrm>
        </p:grpSpPr>
        <p:sp>
          <p:nvSpPr>
            <p:cNvPr id="2" name="TextBox 2">
              <a:extLst>
                <a:ext uri="{FF2B5EF4-FFF2-40B4-BE49-F238E27FC236}">
                  <a16:creationId xmlns:a16="http://schemas.microsoft.com/office/drawing/2014/main" id="{32C130C3-0E2C-2999-CED9-30149FA36A8A}"/>
                </a:ext>
              </a:extLst>
            </p:cNvPr>
            <p:cNvSpPr txBox="1"/>
            <p:nvPr/>
          </p:nvSpPr>
          <p:spPr>
            <a:xfrm>
              <a:off x="6357970" y="4488193"/>
              <a:ext cx="5572061" cy="1317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화면 구현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D660FD85-AE7E-198E-D341-43D73C5FEAB1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E837F307-1D1B-2EA1-1D02-8F9B57B07418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276877D8-9E9C-8F9E-A730-B9B48EF9D8C0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</a:t>
                </a:r>
                <a:r>
                  <a:rPr lang="en-US" sz="2000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1</a:t>
                </a:r>
                <a:endPara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657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FCBC5-207A-F4BE-555A-E4A0FFF8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3356A7-846F-9A4C-FF33-CB38C127B0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53E64AAC-BE22-9F20-4238-E85E45B0451B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화면 구현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A5875D01-B057-E242-1ADD-21AA241686B0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EACBC274-4928-0A25-A73B-BFB37F820909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E6701CB5-A211-48EF-CBFA-1F433990F34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E76309A-F1F8-5F47-D4A6-D6BE5DC3501C}"/>
              </a:ext>
            </a:extLst>
          </p:cNvPr>
          <p:cNvGrpSpPr/>
          <p:nvPr/>
        </p:nvGrpSpPr>
        <p:grpSpPr>
          <a:xfrm>
            <a:off x="1267290" y="1638300"/>
            <a:ext cx="15753421" cy="8174400"/>
            <a:chOff x="1099594" y="1409700"/>
            <a:chExt cx="15753421" cy="81744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8DA14C-161C-979A-3863-3E2AF4986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4368" y="1664100"/>
              <a:ext cx="7378647" cy="7920000"/>
            </a:xfrm>
            <a:prstGeom prst="rect">
              <a:avLst/>
            </a:prstGeom>
            <a:effectLst>
              <a:outerShdw blurRad="127000" sx="101000" sy="101000" algn="ct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3" name="그림 12" descr="텍스트, 스크린샷, 도표, 직사각형이(가) 표시된 사진&#10;&#10;자동 생성된 설명">
              <a:extLst>
                <a:ext uri="{FF2B5EF4-FFF2-40B4-BE49-F238E27FC236}">
                  <a16:creationId xmlns:a16="http://schemas.microsoft.com/office/drawing/2014/main" id="{0BD2A0AE-6BF6-9ACE-809F-419956330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594" y="1664100"/>
              <a:ext cx="7354671" cy="7920000"/>
            </a:xfrm>
            <a:prstGeom prst="rect">
              <a:avLst/>
            </a:prstGeom>
            <a:effectLst>
              <a:outerShdw blurRad="127000" sx="101000" sy="101000" algn="c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189D060-980F-23FB-CFAF-B17914EE7666}"/>
                </a:ext>
              </a:extLst>
            </p:cNvPr>
            <p:cNvSpPr/>
            <p:nvPr/>
          </p:nvSpPr>
          <p:spPr>
            <a:xfrm>
              <a:off x="3817557" y="1409700"/>
              <a:ext cx="1918744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TDTD한강고딕"/>
                  <a:ea typeface="TDTD한강고딕"/>
                  <a:sym typeface="TDTD한강고딕"/>
                </a:rPr>
                <a:t>주간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92C70A0-DB6A-6E4E-493B-03ACD9F2DEDC}"/>
                </a:ext>
              </a:extLst>
            </p:cNvPr>
            <p:cNvSpPr/>
            <p:nvPr/>
          </p:nvSpPr>
          <p:spPr>
            <a:xfrm>
              <a:off x="12204319" y="1409700"/>
              <a:ext cx="1918744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TDTD한강고딕"/>
                  <a:ea typeface="TDTD한강고딕"/>
                  <a:sym typeface="TDTD한강고딕"/>
                </a:rPr>
                <a:t>월간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200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2264-14DD-6FF1-F620-5D009144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D214C7-A485-4958-3DF4-855D3EB8C5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AF20A0-D26E-EC84-19AA-C5CCA4C60E8F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E073E2EA-3B2B-E264-44CA-94F88FFAA188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데이터베이스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8DECF9B5-08BE-B56C-7842-1060EA47BDFB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B88CCF00-4EF3-DB28-19BC-37F6E49333CB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53E61C8F-889F-DB4D-5437-FB6E8411306B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2BB5D-BC92-B506-273C-B787824B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BBFC968-432F-DAF5-D111-987F0385F7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     </a:t>
            </a:r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B7A53DB8-2D57-5D18-2D55-57B7C4B44C5D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구성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(ERD)</a:t>
            </a: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11A72D31-2429-82AF-EEC3-8F1C26CE9FB8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61C9CFBB-D6B7-64B5-0745-5C4103A5E06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36EDE423-18E8-A26E-7263-00AEDA087460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13EE99-3C91-847C-7A61-C7E004327DB5}"/>
              </a:ext>
            </a:extLst>
          </p:cNvPr>
          <p:cNvGrpSpPr/>
          <p:nvPr/>
        </p:nvGrpSpPr>
        <p:grpSpPr>
          <a:xfrm>
            <a:off x="5715000" y="1485900"/>
            <a:ext cx="6858000" cy="8568515"/>
            <a:chOff x="5791200" y="1527985"/>
            <a:chExt cx="6705600" cy="8339915"/>
          </a:xfrm>
        </p:grpSpPr>
        <p:pic>
          <p:nvPicPr>
            <p:cNvPr id="4" name="그림 3" descr="텍스트, 스크린샷, 평행, 폰트이(가) 표시된 사진&#10;&#10;자동 생성된 설명">
              <a:extLst>
                <a:ext uri="{FF2B5EF4-FFF2-40B4-BE49-F238E27FC236}">
                  <a16:creationId xmlns:a16="http://schemas.microsoft.com/office/drawing/2014/main" id="{6CDFE2C8-9608-05BD-E3B9-03B6771FE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1527985"/>
              <a:ext cx="6705600" cy="8339915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447D8C6-5AEC-7235-F9B8-90B513014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5500" y="6333992"/>
              <a:ext cx="1143000" cy="19229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A90821F-AFE9-B757-661B-2774E31A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6451" y="8332452"/>
              <a:ext cx="1186502" cy="954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40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9B30-E5D8-C2FF-5F53-3335813D8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81B817-2567-79A2-FB56-19CB4817E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B438095-AC1C-BAC9-FC7A-301A0A463AA3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6B3073E0-228F-F75E-AC0B-C5146C8CE094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C08411FF-60DA-3ED0-519F-9F8DE7500DA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DDFD2299-CBB3-08CC-0296-94B0006D0AB3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ED1007-27A6-4682-E7F8-0B1351951B4D}"/>
              </a:ext>
            </a:extLst>
          </p:cNvPr>
          <p:cNvGrpSpPr/>
          <p:nvPr/>
        </p:nvGrpSpPr>
        <p:grpSpPr>
          <a:xfrm>
            <a:off x="168748" y="2087667"/>
            <a:ext cx="8825334" cy="7323033"/>
            <a:chOff x="321149" y="2087667"/>
            <a:chExt cx="8825334" cy="732303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CB405C3-8389-9E04-ABE9-E974C31E0575}"/>
                </a:ext>
              </a:extLst>
            </p:cNvPr>
            <p:cNvGrpSpPr/>
            <p:nvPr/>
          </p:nvGrpSpPr>
          <p:grpSpPr>
            <a:xfrm>
              <a:off x="355596" y="2087667"/>
              <a:ext cx="8790887" cy="3708623"/>
              <a:chOff x="355596" y="2087667"/>
              <a:chExt cx="8790887" cy="370862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174A29D-EDAD-057C-309F-AD10E077EFF9}"/>
                  </a:ext>
                </a:extLst>
              </p:cNvPr>
              <p:cNvGrpSpPr/>
              <p:nvPr/>
            </p:nvGrpSpPr>
            <p:grpSpPr>
              <a:xfrm>
                <a:off x="355596" y="2087667"/>
                <a:ext cx="1647525" cy="394272"/>
                <a:chOff x="1350022" y="1777428"/>
                <a:chExt cx="1647525" cy="394272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800E77-B8B9-9B48-A5A4-CBC90ECD84A3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제품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A857FCD-55BE-96B3-50E5-5BF3B58DE655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|</a:t>
                  </a:r>
                  <a:endParaRPr lang="ko-KR" altLang="en-US" dirty="0"/>
                </a:p>
              </p:txBody>
            </p:sp>
          </p:grp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01D3771-00E1-A496-7DBF-585DE48E6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85697" y="2100939"/>
                <a:ext cx="7260786" cy="3695351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8E7A8A-2ADE-C59F-55DE-2BF6721AC188}"/>
                </a:ext>
              </a:extLst>
            </p:cNvPr>
            <p:cNvGrpSpPr/>
            <p:nvPr/>
          </p:nvGrpSpPr>
          <p:grpSpPr>
            <a:xfrm>
              <a:off x="355596" y="6237849"/>
              <a:ext cx="8788406" cy="1542764"/>
              <a:chOff x="355596" y="6286500"/>
              <a:chExt cx="8788406" cy="154276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CE74E85-CCEA-5D1A-F506-40545DEA5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002" y="6309434"/>
                <a:ext cx="7239000" cy="151983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04183F-7124-4698-AC46-AD93396B5220}"/>
                  </a:ext>
                </a:extLst>
              </p:cNvPr>
              <p:cNvGrpSpPr/>
              <p:nvPr/>
            </p:nvGrpSpPr>
            <p:grpSpPr>
              <a:xfrm>
                <a:off x="355596" y="6286500"/>
                <a:ext cx="1647525" cy="394272"/>
                <a:chOff x="1350022" y="1777428"/>
                <a:chExt cx="1647525" cy="39427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E89E9A-582B-E882-3450-7E5EF1894580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장바구니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5BB15A4-1368-04CA-E073-E7024748DB63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|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405E86D-163C-5828-0252-EF8D2A5239A2}"/>
                </a:ext>
              </a:extLst>
            </p:cNvPr>
            <p:cNvGrpSpPr/>
            <p:nvPr/>
          </p:nvGrpSpPr>
          <p:grpSpPr>
            <a:xfrm>
              <a:off x="321149" y="8222172"/>
              <a:ext cx="8822852" cy="1188528"/>
              <a:chOff x="321149" y="8222172"/>
              <a:chExt cx="8822852" cy="118852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3F84488-056F-EC53-A640-902A387A7ED8}"/>
                  </a:ext>
                </a:extLst>
              </p:cNvPr>
              <p:cNvGrpSpPr/>
              <p:nvPr/>
            </p:nvGrpSpPr>
            <p:grpSpPr>
              <a:xfrm>
                <a:off x="321149" y="8222172"/>
                <a:ext cx="1647525" cy="394272"/>
                <a:chOff x="1350022" y="1777428"/>
                <a:chExt cx="1647525" cy="394272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0479CF2-EA8E-6AB2-EB5F-DE7397B49EB0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배경 이미지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2E19875-8444-87AF-6CF2-882194270F93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/>
                    <a:t>|</a:t>
                  </a:r>
                  <a:endParaRPr lang="ko-KR" altLang="en-US" dirty="0"/>
                </a:p>
              </p:txBody>
            </p:sp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565D68A-995D-B33B-D898-05A511844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5001" y="8235444"/>
                <a:ext cx="7239000" cy="1175256"/>
              </a:xfrm>
              <a:prstGeom prst="rect">
                <a:avLst/>
              </a:prstGeom>
            </p:spPr>
          </p:pic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C7D4F0-D721-745B-DCD4-F7EA02EBEC09}"/>
              </a:ext>
            </a:extLst>
          </p:cNvPr>
          <p:cNvGrpSpPr/>
          <p:nvPr/>
        </p:nvGrpSpPr>
        <p:grpSpPr>
          <a:xfrm>
            <a:off x="9325275" y="3467100"/>
            <a:ext cx="1647525" cy="403897"/>
            <a:chOff x="1350022" y="1767803"/>
            <a:chExt cx="1647525" cy="4038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77B611-6A1B-FADA-7D4F-A28397A88A34}"/>
                </a:ext>
              </a:extLst>
            </p:cNvPr>
            <p:cNvSpPr txBox="1"/>
            <p:nvPr/>
          </p:nvSpPr>
          <p:spPr>
            <a:xfrm>
              <a:off x="1473547" y="1790700"/>
              <a:ext cx="1524000" cy="381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/>
                <a:t>색상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FCECEA-CFD6-90CB-2D15-1FF77B19D694}"/>
                </a:ext>
              </a:extLst>
            </p:cNvPr>
            <p:cNvSpPr txBox="1"/>
            <p:nvPr/>
          </p:nvSpPr>
          <p:spPr>
            <a:xfrm>
              <a:off x="1350022" y="1767803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|</a:t>
              </a:r>
              <a:endParaRPr lang="ko-KR" altLang="en-US"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EB918CF-E750-F5AE-4A48-F0861C6DC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0658" y="3489998"/>
            <a:ext cx="7582541" cy="13834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C21DF0C-A0BE-A3F3-A67C-22735D116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784" y="6433508"/>
            <a:ext cx="7611416" cy="160559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264A46-3006-0F3F-E8F3-B346869AA306}"/>
              </a:ext>
            </a:extLst>
          </p:cNvPr>
          <p:cNvGrpSpPr/>
          <p:nvPr/>
        </p:nvGrpSpPr>
        <p:grpSpPr>
          <a:xfrm>
            <a:off x="9325275" y="6433508"/>
            <a:ext cx="1647525" cy="403897"/>
            <a:chOff x="1350022" y="1767803"/>
            <a:chExt cx="1647525" cy="4038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EDC72A-BDFA-78E3-E683-6ED90949ADE2}"/>
                </a:ext>
              </a:extLst>
            </p:cNvPr>
            <p:cNvSpPr txBox="1"/>
            <p:nvPr/>
          </p:nvSpPr>
          <p:spPr>
            <a:xfrm>
              <a:off x="1473547" y="1790700"/>
              <a:ext cx="1524000" cy="381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b="1" dirty="0"/>
                <a:t>이미지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D98AA4-C60D-642D-9822-0E3CA56C20BD}"/>
                </a:ext>
              </a:extLst>
            </p:cNvPr>
            <p:cNvSpPr txBox="1"/>
            <p:nvPr/>
          </p:nvSpPr>
          <p:spPr>
            <a:xfrm>
              <a:off x="1350022" y="1767803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|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6940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36B71-B37C-E0E9-F0D6-62E8D0F41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320831-6CA6-4580-EE9C-FC0C5E5628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CD54C35-EE9E-BA5B-6552-376EC97D1C7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DC43A58F-0BB2-3020-1DD9-FC1E6413A2F0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5C7858AD-3F94-0A87-3B69-F2F14C55564F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D2871FE5-F8BD-FEB8-AA27-093E92AE0D3E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D2C8C1-BABD-42A7-07FF-DCC2E94727D1}"/>
              </a:ext>
            </a:extLst>
          </p:cNvPr>
          <p:cNvGrpSpPr/>
          <p:nvPr/>
        </p:nvGrpSpPr>
        <p:grpSpPr>
          <a:xfrm>
            <a:off x="149531" y="5345285"/>
            <a:ext cx="8080069" cy="3836815"/>
            <a:chOff x="181275" y="5301194"/>
            <a:chExt cx="8080069" cy="383681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F8CDD61-A661-5ADE-484E-8CAAAB422423}"/>
                </a:ext>
              </a:extLst>
            </p:cNvPr>
            <p:cNvGrpSpPr/>
            <p:nvPr/>
          </p:nvGrpSpPr>
          <p:grpSpPr>
            <a:xfrm>
              <a:off x="181275" y="5301194"/>
              <a:ext cx="1647525" cy="403897"/>
              <a:chOff x="1350022" y="1767803"/>
              <a:chExt cx="1647525" cy="40389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97075E-1E41-5774-4EFA-EC35B3BD6608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결제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C0C798-0A89-85CB-0721-B8DCF635F48D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A58174-A1DF-E9D4-A7E0-86DC59CF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0136" y="5301194"/>
              <a:ext cx="6861208" cy="383681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0D7BE84-677B-AD67-636C-FEB1E49EA86B}"/>
              </a:ext>
            </a:extLst>
          </p:cNvPr>
          <p:cNvGrpSpPr/>
          <p:nvPr/>
        </p:nvGrpSpPr>
        <p:grpSpPr>
          <a:xfrm>
            <a:off x="149531" y="2341488"/>
            <a:ext cx="8080069" cy="1945260"/>
            <a:chOff x="181275" y="2297397"/>
            <a:chExt cx="8080069" cy="194526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B651436-50D5-F3A5-78C4-8DD3C8BE772E}"/>
                </a:ext>
              </a:extLst>
            </p:cNvPr>
            <p:cNvGrpSpPr/>
            <p:nvPr/>
          </p:nvGrpSpPr>
          <p:grpSpPr>
            <a:xfrm>
              <a:off x="181275" y="2297397"/>
              <a:ext cx="1647525" cy="403897"/>
              <a:chOff x="1350022" y="1767803"/>
              <a:chExt cx="1647525" cy="40389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5A9B9C-C2C6-4392-3CBA-2A09EF5F9E28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결제 목록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D4DA0-6CD4-5813-FFB7-2175D8632284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86A3650-A495-5473-7A49-B094E31A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8925" y="2297397"/>
              <a:ext cx="6842419" cy="194526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6019F3-1080-765C-52D4-DD56AE32FCAC}"/>
              </a:ext>
            </a:extLst>
          </p:cNvPr>
          <p:cNvGrpSpPr/>
          <p:nvPr/>
        </p:nvGrpSpPr>
        <p:grpSpPr>
          <a:xfrm>
            <a:off x="8459517" y="876300"/>
            <a:ext cx="9625218" cy="3956851"/>
            <a:chOff x="8459517" y="876300"/>
            <a:chExt cx="9625218" cy="395685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AEE0DD-751A-9366-82A6-B09313A8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3009" y="876300"/>
              <a:ext cx="7751726" cy="395685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D92FE5-5A36-41B0-4088-8A94F423C60B}"/>
                </a:ext>
              </a:extLst>
            </p:cNvPr>
            <p:cNvGrpSpPr/>
            <p:nvPr/>
          </p:nvGrpSpPr>
          <p:grpSpPr>
            <a:xfrm>
              <a:off x="8459517" y="876300"/>
              <a:ext cx="1647525" cy="403897"/>
              <a:chOff x="1350022" y="1767803"/>
              <a:chExt cx="1647525" cy="40389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6D7BD8-2DDF-7B3B-EC3C-7AF5131643AA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회원 정보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2D2065-74DF-41E7-82CD-D768A25E0742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362CA36-5C85-F547-AE17-BA2FC55B0D13}"/>
              </a:ext>
            </a:extLst>
          </p:cNvPr>
          <p:cNvGrpSpPr/>
          <p:nvPr/>
        </p:nvGrpSpPr>
        <p:grpSpPr>
          <a:xfrm>
            <a:off x="8459517" y="5529094"/>
            <a:ext cx="9625218" cy="1454755"/>
            <a:chOff x="8459517" y="5376694"/>
            <a:chExt cx="9625218" cy="1454755"/>
          </a:xfrm>
        </p:grpSpPr>
        <p:pic>
          <p:nvPicPr>
            <p:cNvPr id="26" name="그림 25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18E1759A-025C-124F-5E41-C3D4E3E3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8"/>
            <a:stretch/>
          </p:blipFill>
          <p:spPr>
            <a:xfrm>
              <a:off x="10333935" y="5376694"/>
              <a:ext cx="7750800" cy="1454755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1869FC6-D267-1E09-4439-CEDEC82598C5}"/>
                </a:ext>
              </a:extLst>
            </p:cNvPr>
            <p:cNvGrpSpPr/>
            <p:nvPr/>
          </p:nvGrpSpPr>
          <p:grpSpPr>
            <a:xfrm>
              <a:off x="8459517" y="5376694"/>
              <a:ext cx="1820209" cy="398063"/>
              <a:chOff x="1350022" y="1767803"/>
              <a:chExt cx="1820209" cy="39806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CC7E6B-87B7-5A3E-8CE0-D0399A867E6B}"/>
                  </a:ext>
                </a:extLst>
              </p:cNvPr>
              <p:cNvSpPr txBox="1"/>
              <p:nvPr/>
            </p:nvSpPr>
            <p:spPr>
              <a:xfrm>
                <a:off x="1473547" y="1796534"/>
                <a:ext cx="169668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인기제품순위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EB6C578-02AB-658B-2D09-AE787C0A5960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6AFBCA6-4B29-629A-2292-89DE17D8EFBA}"/>
              </a:ext>
            </a:extLst>
          </p:cNvPr>
          <p:cNvGrpSpPr/>
          <p:nvPr/>
        </p:nvGrpSpPr>
        <p:grpSpPr>
          <a:xfrm>
            <a:off x="8459517" y="7142922"/>
            <a:ext cx="9625218" cy="1169790"/>
            <a:chOff x="8459517" y="6990522"/>
            <a:chExt cx="9625218" cy="1169790"/>
          </a:xfrm>
        </p:grpSpPr>
        <p:pic>
          <p:nvPicPr>
            <p:cNvPr id="22" name="그림 21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6C1129FE-7244-D8B7-AB2E-9E69F1C24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935" y="6990522"/>
              <a:ext cx="7750800" cy="1169790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D35A716-BAE5-39C9-6372-2C7C1805496F}"/>
                </a:ext>
              </a:extLst>
            </p:cNvPr>
            <p:cNvGrpSpPr/>
            <p:nvPr/>
          </p:nvGrpSpPr>
          <p:grpSpPr>
            <a:xfrm>
              <a:off x="8459517" y="6990522"/>
              <a:ext cx="2056083" cy="398063"/>
              <a:chOff x="1350022" y="1767803"/>
              <a:chExt cx="2056083" cy="39806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7C2201-2CBD-3AE5-BD12-B5CD2EC17BA6}"/>
                  </a:ext>
                </a:extLst>
              </p:cNvPr>
              <p:cNvSpPr txBox="1"/>
              <p:nvPr/>
            </p:nvSpPr>
            <p:spPr>
              <a:xfrm>
                <a:off x="1473546" y="1796534"/>
                <a:ext cx="1932559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 err="1"/>
                  <a:t>날짜별가입자수</a:t>
                </a:r>
                <a:endParaRPr lang="ko-KR" altLang="en-US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6511517-738C-A129-E2CB-6420E4D7CBFF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94254C1-D3E9-F5D7-C960-C63DEA984BC0}"/>
              </a:ext>
            </a:extLst>
          </p:cNvPr>
          <p:cNvGrpSpPr/>
          <p:nvPr/>
        </p:nvGrpSpPr>
        <p:grpSpPr>
          <a:xfrm>
            <a:off x="8459517" y="8471785"/>
            <a:ext cx="9625218" cy="1167515"/>
            <a:chOff x="8459517" y="8319385"/>
            <a:chExt cx="9625218" cy="1167515"/>
          </a:xfrm>
        </p:grpSpPr>
        <p:pic>
          <p:nvPicPr>
            <p:cNvPr id="24" name="그림 23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0CE59204-9F4D-F984-D1D6-66CF206B3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" t="2463"/>
            <a:stretch/>
          </p:blipFill>
          <p:spPr>
            <a:xfrm>
              <a:off x="10333935" y="8319385"/>
              <a:ext cx="7750800" cy="1167515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353442-A263-885D-B21F-AE16649C4946}"/>
                </a:ext>
              </a:extLst>
            </p:cNvPr>
            <p:cNvGrpSpPr/>
            <p:nvPr/>
          </p:nvGrpSpPr>
          <p:grpSpPr>
            <a:xfrm>
              <a:off x="8459517" y="8319385"/>
              <a:ext cx="1820209" cy="398063"/>
              <a:chOff x="1350022" y="1767803"/>
              <a:chExt cx="1820209" cy="39806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E4541C-B2F3-F476-51F6-7F43A4154892}"/>
                  </a:ext>
                </a:extLst>
              </p:cNvPr>
              <p:cNvSpPr txBox="1"/>
              <p:nvPr/>
            </p:nvSpPr>
            <p:spPr>
              <a:xfrm>
                <a:off x="1473547" y="1796534"/>
                <a:ext cx="169668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 err="1"/>
                  <a:t>날짜별매출</a:t>
                </a:r>
                <a:endParaRPr lang="ko-KR" altLang="en-US" b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9B20A4-1A1E-983B-B8C9-90EC80100246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667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5981</TotalTime>
  <Words>514</Words>
  <Application>Microsoft Office PowerPoint</Application>
  <PresentationFormat>사용자 지정</PresentationFormat>
  <Paragraphs>134</Paragraphs>
  <Slides>23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Aleo</vt:lpstr>
      <vt:lpstr>윤고딕</vt:lpstr>
      <vt:lpstr>Anton</vt:lpstr>
      <vt:lpstr>Arial</vt:lpstr>
      <vt:lpstr>Calibri</vt:lpstr>
      <vt:lpstr>TDTD한강고딕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Seunghyeon Lee</cp:lastModifiedBy>
  <cp:revision>194</cp:revision>
  <dcterms:created xsi:type="dcterms:W3CDTF">2006-08-16T00:00:00Z</dcterms:created>
  <dcterms:modified xsi:type="dcterms:W3CDTF">2025-01-02T01:22:45Z</dcterms:modified>
  <dc:identifier>DAGRRh_spmw</dc:identifier>
</cp:coreProperties>
</file>